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70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FCACD-F473-4D93-A2C8-5AECFCD27D7F}" type="datetimeFigureOut">
              <a:rPr lang="zh-CN" altLang="en-US" smtClean="0"/>
              <a:t>2018/9/6 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3ADD9-0669-4FFB-81E5-00042EEA6F4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2333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FCACD-F473-4D93-A2C8-5AECFCD27D7F}" type="datetimeFigureOut">
              <a:rPr lang="zh-CN" altLang="en-US" smtClean="0"/>
              <a:t>2018/9/6 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3ADD9-0669-4FFB-81E5-00042EEA6F4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61202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FCACD-F473-4D93-A2C8-5AECFCD27D7F}" type="datetimeFigureOut">
              <a:rPr lang="zh-CN" altLang="en-US" smtClean="0"/>
              <a:t>2018/9/6 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3ADD9-0669-4FFB-81E5-00042EEA6F4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1676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FCACD-F473-4D93-A2C8-5AECFCD27D7F}" type="datetimeFigureOut">
              <a:rPr lang="zh-CN" altLang="en-US" smtClean="0"/>
              <a:t>2018/9/6 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3ADD9-0669-4FFB-81E5-00042EEA6F4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2302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FCACD-F473-4D93-A2C8-5AECFCD27D7F}" type="datetimeFigureOut">
              <a:rPr lang="zh-CN" altLang="en-US" smtClean="0"/>
              <a:t>2018/9/6 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3ADD9-0669-4FFB-81E5-00042EEA6F4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1834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FCACD-F473-4D93-A2C8-5AECFCD27D7F}" type="datetimeFigureOut">
              <a:rPr lang="zh-CN" altLang="en-US" smtClean="0"/>
              <a:t>2018/9/6 Thursday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3ADD9-0669-4FFB-81E5-00042EEA6F4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0914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FCACD-F473-4D93-A2C8-5AECFCD27D7F}" type="datetimeFigureOut">
              <a:rPr lang="zh-CN" altLang="en-US" smtClean="0"/>
              <a:t>2018/9/6 Thursday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3ADD9-0669-4FFB-81E5-00042EEA6F4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8536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FCACD-F473-4D93-A2C8-5AECFCD27D7F}" type="datetimeFigureOut">
              <a:rPr lang="zh-CN" altLang="en-US" smtClean="0"/>
              <a:t>2018/9/6 Thursday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3ADD9-0669-4FFB-81E5-00042EEA6F4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3400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FCACD-F473-4D93-A2C8-5AECFCD27D7F}" type="datetimeFigureOut">
              <a:rPr lang="zh-CN" altLang="en-US" smtClean="0"/>
              <a:t>2018/9/6 Thursday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3ADD9-0669-4FFB-81E5-00042EEA6F4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82838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FCACD-F473-4D93-A2C8-5AECFCD27D7F}" type="datetimeFigureOut">
              <a:rPr lang="zh-CN" altLang="en-US" smtClean="0"/>
              <a:t>2018/9/6 Thursday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3ADD9-0669-4FFB-81E5-00042EEA6F4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042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FCACD-F473-4D93-A2C8-5AECFCD27D7F}" type="datetimeFigureOut">
              <a:rPr lang="zh-CN" altLang="en-US" smtClean="0"/>
              <a:t>2018/9/6 Thursday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3ADD9-0669-4FFB-81E5-00042EEA6F4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4542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FFCACD-F473-4D93-A2C8-5AECFCD27D7F}" type="datetimeFigureOut">
              <a:rPr lang="zh-CN" altLang="en-US" smtClean="0"/>
              <a:t>2018/9/6 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63ADD9-0669-4FFB-81E5-00042EEA6F4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2313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858" name="Rectangle 7"/>
          <p:cNvSpPr>
            <a:spLocks noGrp="1" noChangeArrowheads="1"/>
          </p:cNvSpPr>
          <p:nvPr>
            <p:ph type="ctrTitle" idx="4294967295"/>
          </p:nvPr>
        </p:nvSpPr>
        <p:spPr>
          <a:xfrm>
            <a:off x="2627313" y="836613"/>
            <a:ext cx="2881312" cy="935037"/>
          </a:xfrm>
          <a:ln/>
        </p:spPr>
        <p:txBody>
          <a:bodyPr/>
          <a:lstStyle/>
          <a:p>
            <a:pPr eaLnBrk="1" hangingPunct="1"/>
            <a:r>
              <a:rPr lang="zh-CN" altLang="zh-CN" sz="4600">
                <a:solidFill>
                  <a:schemeClr val="tx1"/>
                </a:solidFill>
              </a:rPr>
              <a:t>总复习</a:t>
            </a:r>
          </a:p>
        </p:txBody>
      </p:sp>
      <p:sp>
        <p:nvSpPr>
          <p:cNvPr id="505859" name="TextBox 3"/>
          <p:cNvSpPr txBox="1">
            <a:spLocks noChangeArrowheads="1"/>
          </p:cNvSpPr>
          <p:nvPr/>
        </p:nvSpPr>
        <p:spPr bwMode="auto">
          <a:xfrm>
            <a:off x="1625600" y="2224088"/>
            <a:ext cx="39560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algn="ctr" eaLnBrk="1" hangingPunct="1">
              <a:lnSpc>
                <a:spcPct val="100000"/>
              </a:lnSpc>
            </a:pPr>
            <a:r>
              <a:rPr lang="zh-CN" altLang="en-US" sz="4000" b="0" dirty="0">
                <a:latin typeface="Arial" pitchFamily="34" charset="0"/>
              </a:rPr>
              <a:t>大数的认识</a:t>
            </a:r>
          </a:p>
        </p:txBody>
      </p:sp>
      <p:pic>
        <p:nvPicPr>
          <p:cNvPr id="505860" name="Picture 5" descr="\\192.168.1.3\临时中转站1_以本人姓名建目录\开发中心-多媒体部\02美术部\晨会文件\04宁煌\人教数学教参\0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0" y="912813"/>
            <a:ext cx="784225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5861" name="Rectangle 5"/>
          <p:cNvSpPr>
            <a:spLocks noChangeArrowheads="1"/>
          </p:cNvSpPr>
          <p:nvPr/>
        </p:nvSpPr>
        <p:spPr bwMode="auto">
          <a:xfrm>
            <a:off x="539750" y="4216400"/>
            <a:ext cx="666750" cy="12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en-US" altLang="zh-CN"/>
          </a:p>
        </p:txBody>
      </p:sp>
      <p:sp>
        <p:nvSpPr>
          <p:cNvPr id="505862" name="Rectangle 6"/>
          <p:cNvSpPr>
            <a:spLocks noChangeArrowheads="1"/>
          </p:cNvSpPr>
          <p:nvPr/>
        </p:nvSpPr>
        <p:spPr bwMode="auto">
          <a:xfrm>
            <a:off x="4427538" y="4508500"/>
            <a:ext cx="666750" cy="12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932977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0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417513"/>
            <a:ext cx="3900488" cy="850900"/>
          </a:xfrm>
        </p:spPr>
        <p:txBody>
          <a:bodyPr/>
          <a:lstStyle/>
          <a:p>
            <a:pPr eaLnBrk="1" hangingPunct="1"/>
            <a:r>
              <a:rPr lang="zh-CN" altLang="zh-CN" sz="40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1" charset="-122"/>
              </a:rPr>
              <a:t>六、知识运用</a:t>
            </a:r>
            <a:endParaRPr lang="zh-CN" altLang="zh-CN" sz="40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楷体_GB2312" pitchFamily="1" charset="-122"/>
            </a:endParaRPr>
          </a:p>
        </p:txBody>
      </p:sp>
      <p:sp>
        <p:nvSpPr>
          <p:cNvPr id="515075" name="Text Box 13"/>
          <p:cNvSpPr txBox="1">
            <a:spLocks noChangeArrowheads="1"/>
          </p:cNvSpPr>
          <p:nvPr/>
        </p:nvSpPr>
        <p:spPr bwMode="auto">
          <a:xfrm>
            <a:off x="519113" y="1519238"/>
            <a:ext cx="8167687" cy="1074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>
                <a:solidFill>
                  <a:schemeClr val="tx1"/>
                </a:solidFill>
              </a:rPr>
              <a:t>2. </a:t>
            </a:r>
            <a:r>
              <a:rPr lang="zh-CN" altLang="en-US">
                <a:solidFill>
                  <a:schemeClr val="tx1"/>
                </a:solidFill>
              </a:rPr>
              <a:t>一个数省略万位后面的尾数之后是</a:t>
            </a:r>
            <a:r>
              <a:rPr lang="en-US" altLang="zh-CN">
                <a:solidFill>
                  <a:schemeClr val="tx1"/>
                </a:solidFill>
              </a:rPr>
              <a:t>20</a:t>
            </a:r>
            <a:r>
              <a:rPr lang="zh-CN" altLang="en-US">
                <a:solidFill>
                  <a:schemeClr val="tx1"/>
                </a:solidFill>
              </a:rPr>
              <a:t>万， </a:t>
            </a:r>
            <a:endParaRPr lang="en-US" altLang="zh-CN">
              <a:solidFill>
                <a:schemeClr val="tx1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>
                <a:solidFill>
                  <a:schemeClr val="tx1"/>
                </a:solidFill>
              </a:rPr>
              <a:t>    </a:t>
            </a:r>
            <a:r>
              <a:rPr lang="zh-CN" altLang="en-US">
                <a:solidFill>
                  <a:schemeClr val="tx1"/>
                </a:solidFill>
              </a:rPr>
              <a:t>这个数最大是（              ）。</a:t>
            </a:r>
            <a:endParaRPr lang="en-US" altLang="zh-CN">
              <a:solidFill>
                <a:schemeClr val="tx1"/>
              </a:solidFill>
            </a:endParaRPr>
          </a:p>
        </p:txBody>
      </p:sp>
      <p:sp>
        <p:nvSpPr>
          <p:cNvPr id="515076" name="Text Box 13"/>
          <p:cNvSpPr txBox="1">
            <a:spLocks noChangeArrowheads="1"/>
          </p:cNvSpPr>
          <p:nvPr/>
        </p:nvSpPr>
        <p:spPr bwMode="auto">
          <a:xfrm>
            <a:off x="2981325" y="2097088"/>
            <a:ext cx="240347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en-US" altLang="zh-CN">
                <a:solidFill>
                  <a:srgbClr val="FF0000"/>
                </a:solidFill>
                <a:ea typeface="黑体" pitchFamily="49" charset="-122"/>
              </a:rPr>
              <a:t>204999</a:t>
            </a:r>
          </a:p>
        </p:txBody>
      </p:sp>
      <p:grpSp>
        <p:nvGrpSpPr>
          <p:cNvPr id="515077" name="Group 22"/>
          <p:cNvGrpSpPr>
            <a:grpSpLocks/>
          </p:cNvGrpSpPr>
          <p:nvPr/>
        </p:nvGrpSpPr>
        <p:grpSpPr bwMode="auto">
          <a:xfrm>
            <a:off x="4292600" y="2282825"/>
            <a:ext cx="4597400" cy="1800225"/>
            <a:chOff x="0" y="0"/>
            <a:chExt cx="2896" cy="1134"/>
          </a:xfrm>
        </p:grpSpPr>
        <p:pic>
          <p:nvPicPr>
            <p:cNvPr id="515078" name="Picture 20" descr="4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762" y="0"/>
              <a:ext cx="1134" cy="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5079" name="AutoShape 27"/>
            <p:cNvSpPr>
              <a:spLocks noChangeArrowheads="1"/>
            </p:cNvSpPr>
            <p:nvPr/>
          </p:nvSpPr>
          <p:spPr bwMode="auto">
            <a:xfrm>
              <a:off x="0" y="215"/>
              <a:ext cx="2082" cy="317"/>
            </a:xfrm>
            <a:prstGeom prst="wedgeRoundRectCallout">
              <a:avLst>
                <a:gd name="adj1" fmla="val 54509"/>
                <a:gd name="adj2" fmla="val 50630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zh-CN" sz="2000">
                  <a:solidFill>
                    <a:schemeClr val="tx1"/>
                  </a:solidFill>
                  <a:latin typeface="楷体_GB2312" pitchFamily="1" charset="-122"/>
                </a:rPr>
                <a:t>这个问题该怎样思考呢？</a:t>
              </a:r>
            </a:p>
          </p:txBody>
        </p:sp>
      </p:grpSp>
      <p:grpSp>
        <p:nvGrpSpPr>
          <p:cNvPr id="515080" name="Group 29"/>
          <p:cNvGrpSpPr>
            <a:grpSpLocks/>
          </p:cNvGrpSpPr>
          <p:nvPr/>
        </p:nvGrpSpPr>
        <p:grpSpPr bwMode="auto">
          <a:xfrm>
            <a:off x="136525" y="3114675"/>
            <a:ext cx="6985000" cy="1800225"/>
            <a:chOff x="0" y="0"/>
            <a:chExt cx="4400" cy="1134"/>
          </a:xfrm>
        </p:grpSpPr>
        <p:pic>
          <p:nvPicPr>
            <p:cNvPr id="515081" name="Picture 27" descr="3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068" cy="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5082" name="AutoShape 27"/>
            <p:cNvSpPr>
              <a:spLocks noChangeArrowheads="1"/>
            </p:cNvSpPr>
            <p:nvPr/>
          </p:nvSpPr>
          <p:spPr bwMode="auto">
            <a:xfrm>
              <a:off x="1113" y="181"/>
              <a:ext cx="3287" cy="816"/>
            </a:xfrm>
            <a:prstGeom prst="wedgeRoundRectCallout">
              <a:avLst>
                <a:gd name="adj1" fmla="val -54685"/>
                <a:gd name="adj2" fmla="val -14463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</a:rPr>
                <a:t>一个数省略万位后面的尾数之后是</a:t>
              </a:r>
              <a:r>
                <a:rPr lang="en-US" altLang="zh-CN" sz="2000">
                  <a:solidFill>
                    <a:schemeClr val="tx1"/>
                  </a:solidFill>
                </a:rPr>
                <a:t>20</a:t>
              </a:r>
              <a:r>
                <a:rPr lang="zh-CN" altLang="en-US" sz="2000">
                  <a:solidFill>
                    <a:schemeClr val="tx1"/>
                  </a:solidFill>
                </a:rPr>
                <a:t>万，</a:t>
              </a:r>
              <a:endParaRPr lang="en-US" altLang="zh-CN" sz="2000">
                <a:solidFill>
                  <a:schemeClr val="tx1"/>
                </a:solidFill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</a:rPr>
                <a:t>有两种情况：一种是</a:t>
              </a:r>
              <a:r>
                <a:rPr lang="zh-CN" altLang="en-US" sz="2000">
                  <a:solidFill>
                    <a:schemeClr val="tx1"/>
                  </a:solidFill>
                  <a:latin typeface="宋体" pitchFamily="2" charset="-122"/>
                  <a:ea typeface="宋体" pitchFamily="2" charset="-122"/>
                </a:rPr>
                <a:t>“</a:t>
              </a:r>
              <a:r>
                <a:rPr lang="zh-CN" altLang="en-US" sz="2000">
                  <a:solidFill>
                    <a:schemeClr val="tx1"/>
                  </a:solidFill>
                </a:rPr>
                <a:t>四舍</a:t>
              </a:r>
              <a:r>
                <a:rPr lang="zh-CN" altLang="en-US" sz="2000">
                  <a:solidFill>
                    <a:schemeClr val="tx1"/>
                  </a:solidFill>
                  <a:latin typeface="宋体" pitchFamily="2" charset="-122"/>
                  <a:ea typeface="宋体" pitchFamily="2" charset="-122"/>
                </a:rPr>
                <a:t>”</a:t>
              </a:r>
              <a:r>
                <a:rPr lang="zh-CN" altLang="en-US" sz="2000">
                  <a:solidFill>
                    <a:schemeClr val="tx1"/>
                  </a:solidFill>
                </a:rPr>
                <a:t>后是</a:t>
              </a:r>
              <a:r>
                <a:rPr lang="en-US" altLang="zh-CN" sz="2000">
                  <a:solidFill>
                    <a:schemeClr val="tx1"/>
                  </a:solidFill>
                </a:rPr>
                <a:t>20</a:t>
              </a:r>
              <a:r>
                <a:rPr lang="zh-CN" altLang="en-US" sz="2000">
                  <a:solidFill>
                    <a:schemeClr val="tx1"/>
                  </a:solidFill>
                </a:rPr>
                <a:t>万，</a:t>
              </a:r>
              <a:endParaRPr lang="en-US" altLang="zh-CN" sz="2000">
                <a:solidFill>
                  <a:schemeClr val="tx1"/>
                </a:solidFill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</a:rPr>
                <a:t>另一种是</a:t>
              </a:r>
              <a:r>
                <a:rPr lang="zh-CN" altLang="en-US" sz="2000">
                  <a:solidFill>
                    <a:schemeClr val="tx1"/>
                  </a:solidFill>
                  <a:latin typeface="宋体" pitchFamily="2" charset="-122"/>
                  <a:ea typeface="宋体" pitchFamily="2" charset="-122"/>
                </a:rPr>
                <a:t>“</a:t>
              </a:r>
              <a:r>
                <a:rPr lang="zh-CN" altLang="en-US" sz="2000">
                  <a:solidFill>
                    <a:schemeClr val="tx1"/>
                  </a:solidFill>
                </a:rPr>
                <a:t>五入</a:t>
              </a:r>
              <a:r>
                <a:rPr lang="zh-CN" altLang="en-US" sz="2000">
                  <a:solidFill>
                    <a:schemeClr val="tx1"/>
                  </a:solidFill>
                  <a:latin typeface="宋体" pitchFamily="2" charset="-122"/>
                  <a:ea typeface="宋体" pitchFamily="2" charset="-122"/>
                </a:rPr>
                <a:t>”</a:t>
              </a:r>
              <a:r>
                <a:rPr lang="zh-CN" altLang="en-US" sz="2000">
                  <a:solidFill>
                    <a:schemeClr val="tx1"/>
                  </a:solidFill>
                </a:rPr>
                <a:t>后是</a:t>
              </a:r>
              <a:r>
                <a:rPr lang="en-US" altLang="zh-CN" sz="2000">
                  <a:solidFill>
                    <a:schemeClr val="tx1"/>
                  </a:solidFill>
                </a:rPr>
                <a:t>20</a:t>
              </a:r>
              <a:r>
                <a:rPr lang="zh-CN" altLang="en-US" sz="2000">
                  <a:solidFill>
                    <a:schemeClr val="tx1"/>
                  </a:solidFill>
                </a:rPr>
                <a:t>万。</a:t>
              </a:r>
            </a:p>
          </p:txBody>
        </p:sp>
      </p:grpSp>
      <p:grpSp>
        <p:nvGrpSpPr>
          <p:cNvPr id="515083" name="Group 33"/>
          <p:cNvGrpSpPr>
            <a:grpSpLocks/>
          </p:cNvGrpSpPr>
          <p:nvPr/>
        </p:nvGrpSpPr>
        <p:grpSpPr bwMode="auto">
          <a:xfrm>
            <a:off x="1781175" y="4892675"/>
            <a:ext cx="7088188" cy="1873250"/>
            <a:chOff x="0" y="0"/>
            <a:chExt cx="4465" cy="1180"/>
          </a:xfrm>
        </p:grpSpPr>
        <p:pic>
          <p:nvPicPr>
            <p:cNvPr id="515084" name="Picture 31" descr="37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18" y="47"/>
              <a:ext cx="1047" cy="1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5085" name="AutoShape 27"/>
            <p:cNvSpPr>
              <a:spLocks noChangeArrowheads="1"/>
            </p:cNvSpPr>
            <p:nvPr/>
          </p:nvSpPr>
          <p:spPr bwMode="auto">
            <a:xfrm>
              <a:off x="0" y="0"/>
              <a:ext cx="3433" cy="1088"/>
            </a:xfrm>
            <a:prstGeom prst="wedgeRoundRectCallout">
              <a:avLst>
                <a:gd name="adj1" fmla="val 58162"/>
                <a:gd name="adj2" fmla="val -11213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宋体"/>
                  <a:ea typeface="宋体" pitchFamily="2" charset="-122"/>
                </a:rPr>
                <a:t>“</a:t>
              </a:r>
              <a:r>
                <a:rPr lang="zh-CN" altLang="en-US" sz="2000">
                  <a:solidFill>
                    <a:schemeClr val="tx1"/>
                  </a:solidFill>
                </a:rPr>
                <a:t>四舍</a:t>
              </a:r>
              <a:r>
                <a:rPr lang="zh-CN" altLang="en-US" sz="2000">
                  <a:solidFill>
                    <a:schemeClr val="tx1"/>
                  </a:solidFill>
                  <a:latin typeface="宋体"/>
                  <a:ea typeface="宋体" pitchFamily="2" charset="-122"/>
                </a:rPr>
                <a:t>”</a:t>
              </a:r>
              <a:r>
                <a:rPr lang="zh-CN" altLang="en-US" sz="2000">
                  <a:solidFill>
                    <a:schemeClr val="tx1"/>
                  </a:solidFill>
                </a:rPr>
                <a:t>后是</a:t>
              </a:r>
              <a:r>
                <a:rPr lang="en-US" altLang="zh-CN" sz="2000">
                  <a:solidFill>
                    <a:schemeClr val="tx1"/>
                  </a:solidFill>
                </a:rPr>
                <a:t>20</a:t>
              </a:r>
              <a:r>
                <a:rPr lang="zh-CN" altLang="en-US" sz="2000">
                  <a:solidFill>
                    <a:schemeClr val="tx1"/>
                  </a:solidFill>
                </a:rPr>
                <a:t>万，说明原数一定比</a:t>
              </a:r>
              <a:r>
                <a:rPr lang="en-US" altLang="zh-CN" sz="2000">
                  <a:solidFill>
                    <a:schemeClr val="tx1"/>
                  </a:solidFill>
                </a:rPr>
                <a:t>20</a:t>
              </a:r>
              <a:r>
                <a:rPr lang="zh-CN" altLang="en-US" sz="2000">
                  <a:solidFill>
                    <a:schemeClr val="tx1"/>
                  </a:solidFill>
                </a:rPr>
                <a:t>万大，也就是原数的万级上就是</a:t>
              </a:r>
              <a:r>
                <a:rPr lang="en-US" altLang="zh-CN" sz="2000">
                  <a:solidFill>
                    <a:schemeClr val="tx1"/>
                  </a:solidFill>
                </a:rPr>
                <a:t>20</a:t>
              </a:r>
              <a:r>
                <a:rPr lang="zh-CN" altLang="en-US" sz="2000">
                  <a:solidFill>
                    <a:schemeClr val="tx1"/>
                  </a:solidFill>
                </a:rPr>
                <a:t>，而个级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</a:rPr>
                <a:t>的最高位千位上最大只能是</a:t>
              </a:r>
              <a:r>
                <a:rPr lang="en-US" altLang="zh-CN" sz="2000">
                  <a:solidFill>
                    <a:schemeClr val="tx1"/>
                  </a:solidFill>
                </a:rPr>
                <a:t>4</a:t>
              </a:r>
              <a:r>
                <a:rPr lang="zh-CN" altLang="en-US" sz="2000">
                  <a:solidFill>
                    <a:schemeClr val="tx1"/>
                  </a:solidFill>
                </a:rPr>
                <a:t>，其它几位上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</a:rPr>
                <a:t>最大是</a:t>
              </a:r>
              <a:r>
                <a:rPr lang="en-US" altLang="zh-CN" sz="2000">
                  <a:solidFill>
                    <a:schemeClr val="tx1"/>
                  </a:solidFill>
                </a:rPr>
                <a:t>9</a:t>
              </a:r>
              <a:r>
                <a:rPr lang="zh-CN" altLang="en-US" sz="2000">
                  <a:solidFill>
                    <a:schemeClr val="tx1"/>
                  </a:solidFill>
                </a:rPr>
                <a:t>，因此这个数最大是</a:t>
              </a:r>
              <a:r>
                <a:rPr lang="en-US" altLang="zh-CN" sz="2000">
                  <a:solidFill>
                    <a:schemeClr val="tx1"/>
                  </a:solidFill>
                </a:rPr>
                <a:t>204999</a:t>
              </a:r>
              <a:r>
                <a:rPr lang="zh-CN" altLang="en-US" sz="2000">
                  <a:solidFill>
                    <a:schemeClr val="tx1"/>
                  </a:solidFill>
                </a:rPr>
                <a:t>。</a:t>
              </a:r>
              <a:endParaRPr lang="en-US" altLang="zh-CN" sz="200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56840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15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15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515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15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5076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098" name="标题 5"/>
          <p:cNvSpPr txBox="1">
            <a:spLocks noChangeArrowheads="1"/>
          </p:cNvSpPr>
          <p:nvPr/>
        </p:nvSpPr>
        <p:spPr bwMode="auto">
          <a:xfrm>
            <a:off x="457200" y="390525"/>
            <a:ext cx="6130925" cy="801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r>
              <a:rPr lang="zh-CN" altLang="en-US" sz="4000">
                <a:solidFill>
                  <a:srgbClr val="1C1C1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七、布置作业</a:t>
            </a:r>
          </a:p>
        </p:txBody>
      </p:sp>
      <p:sp>
        <p:nvSpPr>
          <p:cNvPr id="516099" name="标题 5"/>
          <p:cNvSpPr txBox="1">
            <a:spLocks noChangeArrowheads="1"/>
          </p:cNvSpPr>
          <p:nvPr/>
        </p:nvSpPr>
        <p:spPr bwMode="auto">
          <a:xfrm>
            <a:off x="611188" y="2754313"/>
            <a:ext cx="7934325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r>
              <a:rPr lang="zh-CN" altLang="en-US" sz="3200">
                <a:solidFill>
                  <a:srgbClr val="1C1C1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49" charset="-122"/>
                <a:ea typeface="黑体" pitchFamily="49" charset="-122"/>
              </a:rPr>
              <a:t> </a:t>
            </a:r>
            <a:r>
              <a:rPr lang="zh-CN" altLang="en-US" sz="3200">
                <a:solidFill>
                  <a:srgbClr val="1C1C1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作业：</a:t>
            </a:r>
            <a:r>
              <a:rPr lang="zh-CN" altLang="en-US" sz="3200">
                <a:solidFill>
                  <a:srgbClr val="1C1C1C"/>
                </a:solidFill>
              </a:rPr>
              <a:t>第</a:t>
            </a:r>
            <a:r>
              <a:rPr lang="en-US" altLang="zh-CN" sz="3200">
                <a:solidFill>
                  <a:srgbClr val="1C1C1C"/>
                </a:solidFill>
                <a:latin typeface="Arial" pitchFamily="34" charset="0"/>
              </a:rPr>
              <a:t>112</a:t>
            </a:r>
            <a:r>
              <a:rPr lang="zh-CN" altLang="en-US" sz="3200">
                <a:solidFill>
                  <a:srgbClr val="1C1C1C"/>
                </a:solidFill>
              </a:rPr>
              <a:t>页练习二十一，第</a:t>
            </a:r>
            <a:r>
              <a:rPr lang="en-US" altLang="zh-CN" sz="3200">
                <a:solidFill>
                  <a:srgbClr val="1C1C1C"/>
                </a:solidFill>
                <a:latin typeface="Arial" pitchFamily="34" charset="0"/>
              </a:rPr>
              <a:t>1</a:t>
            </a:r>
            <a:r>
              <a:rPr lang="zh-CN" altLang="en-US" sz="3200">
                <a:solidFill>
                  <a:srgbClr val="1C1C1C"/>
                </a:solidFill>
              </a:rPr>
              <a:t>～</a:t>
            </a:r>
            <a:r>
              <a:rPr lang="en-US" altLang="zh-CN" sz="3200">
                <a:solidFill>
                  <a:srgbClr val="1C1C1C"/>
                </a:solidFill>
                <a:latin typeface="Arial" pitchFamily="34" charset="0"/>
              </a:rPr>
              <a:t>3</a:t>
            </a:r>
            <a:r>
              <a:rPr lang="zh-CN" altLang="en-US" sz="3200">
                <a:solidFill>
                  <a:srgbClr val="1C1C1C"/>
                </a:solidFill>
              </a:rPr>
              <a:t>题。</a:t>
            </a:r>
            <a:endParaRPr lang="en-US" altLang="zh-CN" sz="3200">
              <a:solidFill>
                <a:srgbClr val="1C1C1C"/>
              </a:solidFill>
            </a:endParaRPr>
          </a:p>
          <a:p>
            <a:r>
              <a:rPr lang="zh-CN" altLang="en-US" sz="3200">
                <a:solidFill>
                  <a:srgbClr val="1C1C1C"/>
                </a:solidFill>
              </a:rPr>
              <a:t>  </a:t>
            </a:r>
          </a:p>
        </p:txBody>
      </p:sp>
      <p:sp>
        <p:nvSpPr>
          <p:cNvPr id="516100" name="Rectangle 4"/>
          <p:cNvSpPr>
            <a:spLocks noChangeArrowheads="1"/>
          </p:cNvSpPr>
          <p:nvPr/>
        </p:nvSpPr>
        <p:spPr bwMode="auto">
          <a:xfrm>
            <a:off x="539750" y="4216400"/>
            <a:ext cx="666750" cy="12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en-US" altLang="zh-CN"/>
          </a:p>
        </p:txBody>
      </p:sp>
      <p:sp>
        <p:nvSpPr>
          <p:cNvPr id="516101" name="Rectangle 5"/>
          <p:cNvSpPr>
            <a:spLocks noChangeArrowheads="1"/>
          </p:cNvSpPr>
          <p:nvPr/>
        </p:nvSpPr>
        <p:spPr bwMode="auto">
          <a:xfrm>
            <a:off x="755650" y="4432300"/>
            <a:ext cx="666750" cy="12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en-US" altLang="zh-CN"/>
          </a:p>
        </p:txBody>
      </p:sp>
      <p:sp>
        <p:nvSpPr>
          <p:cNvPr id="516102" name="Rectangle 6"/>
          <p:cNvSpPr>
            <a:spLocks noChangeArrowheads="1"/>
          </p:cNvSpPr>
          <p:nvPr/>
        </p:nvSpPr>
        <p:spPr bwMode="auto">
          <a:xfrm>
            <a:off x="971550" y="4648200"/>
            <a:ext cx="666750" cy="12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58660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122" name="TextBox 3"/>
          <p:cNvSpPr txBox="1">
            <a:spLocks noChangeArrowheads="1"/>
          </p:cNvSpPr>
          <p:nvPr/>
        </p:nvSpPr>
        <p:spPr bwMode="auto">
          <a:xfrm>
            <a:off x="930275" y="2224088"/>
            <a:ext cx="531971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algn="ctr" eaLnBrk="1" hangingPunct="1">
              <a:lnSpc>
                <a:spcPct val="100000"/>
              </a:lnSpc>
            </a:pPr>
            <a:r>
              <a:rPr lang="zh-CN" altLang="en-US" sz="4000" b="0">
                <a:latin typeface="Arial" pitchFamily="34" charset="0"/>
              </a:rPr>
              <a:t>平行四边形和梯形</a:t>
            </a:r>
          </a:p>
        </p:txBody>
      </p:sp>
      <p:sp>
        <p:nvSpPr>
          <p:cNvPr id="517123" name="Rectangle 7"/>
          <p:cNvSpPr txBox="1">
            <a:spLocks noChangeArrowheads="1"/>
          </p:cNvSpPr>
          <p:nvPr/>
        </p:nvSpPr>
        <p:spPr bwMode="auto">
          <a:xfrm>
            <a:off x="2627313" y="836613"/>
            <a:ext cx="2881312" cy="93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</a:pPr>
            <a:r>
              <a:rPr lang="zh-CN" altLang="en-US" sz="4600" b="0">
                <a:latin typeface="Arial" pitchFamily="34" charset="0"/>
              </a:rPr>
              <a:t>总复习</a:t>
            </a:r>
          </a:p>
        </p:txBody>
      </p:sp>
      <p:pic>
        <p:nvPicPr>
          <p:cNvPr id="517124" name="Picture 5" descr="\\192.168.1.3\临时中转站1_以本人姓名建目录\开发中心-多媒体部\02美术部\晨会文件\04宁煌\人教数学教参\0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0" y="912813"/>
            <a:ext cx="784225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7125" name="Rectangle 5"/>
          <p:cNvSpPr>
            <a:spLocks noChangeArrowheads="1"/>
          </p:cNvSpPr>
          <p:nvPr/>
        </p:nvSpPr>
        <p:spPr bwMode="auto">
          <a:xfrm>
            <a:off x="539750" y="4216400"/>
            <a:ext cx="666750" cy="12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en-US" altLang="zh-CN"/>
          </a:p>
        </p:txBody>
      </p:sp>
      <p:sp>
        <p:nvSpPr>
          <p:cNvPr id="517126" name="Rectangle 6"/>
          <p:cNvSpPr>
            <a:spLocks noChangeArrowheads="1"/>
          </p:cNvSpPr>
          <p:nvPr/>
        </p:nvSpPr>
        <p:spPr bwMode="auto">
          <a:xfrm>
            <a:off x="5724525" y="3429000"/>
            <a:ext cx="666750" cy="12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107606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1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417513"/>
            <a:ext cx="6615113" cy="850900"/>
          </a:xfrm>
        </p:spPr>
        <p:txBody>
          <a:bodyPr/>
          <a:lstStyle/>
          <a:p>
            <a:pPr eaLnBrk="1" hangingPunct="1"/>
            <a:r>
              <a:rPr lang="zh-CN" altLang="zh-CN" sz="40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1" charset="-122"/>
              </a:rPr>
              <a:t>一、公顷和平方千米</a:t>
            </a:r>
            <a:endParaRPr lang="zh-CN" altLang="zh-CN" sz="40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楷体_GB2312" pitchFamily="1" charset="-122"/>
            </a:endParaRPr>
          </a:p>
        </p:txBody>
      </p:sp>
      <p:grpSp>
        <p:nvGrpSpPr>
          <p:cNvPr id="518147" name="Group 21"/>
          <p:cNvGrpSpPr>
            <a:grpSpLocks/>
          </p:cNvGrpSpPr>
          <p:nvPr/>
        </p:nvGrpSpPr>
        <p:grpSpPr bwMode="auto">
          <a:xfrm>
            <a:off x="3276600" y="1628775"/>
            <a:ext cx="5330825" cy="1838325"/>
            <a:chOff x="0" y="0"/>
            <a:chExt cx="3358" cy="1158"/>
          </a:xfrm>
        </p:grpSpPr>
        <p:sp>
          <p:nvSpPr>
            <p:cNvPr id="518148" name="AutoShape 27"/>
            <p:cNvSpPr>
              <a:spLocks noChangeArrowheads="1"/>
            </p:cNvSpPr>
            <p:nvPr/>
          </p:nvSpPr>
          <p:spPr bwMode="auto">
            <a:xfrm>
              <a:off x="0" y="0"/>
              <a:ext cx="2600" cy="589"/>
            </a:xfrm>
            <a:prstGeom prst="wedgeRoundRectCallout">
              <a:avLst>
                <a:gd name="adj1" fmla="val 54648"/>
                <a:gd name="adj2" fmla="val 29796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</a:rPr>
                <a:t>同学们，你能举例说一说</a:t>
              </a:r>
              <a:r>
                <a:rPr lang="en-US" altLang="zh-CN" sz="2000">
                  <a:solidFill>
                    <a:schemeClr val="tx1"/>
                  </a:solidFill>
                </a:rPr>
                <a:t>1</a:t>
              </a:r>
              <a:r>
                <a:rPr lang="zh-CN" altLang="en-US" sz="2000">
                  <a:solidFill>
                    <a:schemeClr val="tx1"/>
                  </a:solidFill>
                </a:rPr>
                <a:t>公顷</a:t>
              </a:r>
              <a:endParaRPr lang="en-US" altLang="zh-CN" sz="2000">
                <a:solidFill>
                  <a:schemeClr val="tx1"/>
                </a:solidFill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</a:rPr>
                <a:t>和</a:t>
              </a:r>
              <a:r>
                <a:rPr lang="en-US" altLang="zh-CN" sz="2000">
                  <a:solidFill>
                    <a:schemeClr val="tx1"/>
                  </a:solidFill>
                </a:rPr>
                <a:t>1</a:t>
              </a:r>
              <a:r>
                <a:rPr lang="zh-CN" altLang="en-US" sz="2000">
                  <a:solidFill>
                    <a:schemeClr val="tx1"/>
                  </a:solidFill>
                </a:rPr>
                <a:t>平方千米各有多大吗？</a:t>
              </a:r>
              <a:endParaRPr lang="en-US" altLang="zh-CN" sz="2000">
                <a:solidFill>
                  <a:schemeClr val="tx1"/>
                </a:solidFill>
              </a:endParaRPr>
            </a:p>
          </p:txBody>
        </p:sp>
        <p:pic>
          <p:nvPicPr>
            <p:cNvPr id="518149" name="Picture 19" descr="4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2224" y="24"/>
              <a:ext cx="1134" cy="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18150" name="Group 28"/>
          <p:cNvGrpSpPr>
            <a:grpSpLocks/>
          </p:cNvGrpSpPr>
          <p:nvPr/>
        </p:nvGrpSpPr>
        <p:grpSpPr bwMode="auto">
          <a:xfrm>
            <a:off x="468313" y="2924175"/>
            <a:ext cx="6161087" cy="1801813"/>
            <a:chOff x="0" y="0"/>
            <a:chExt cx="3881" cy="1135"/>
          </a:xfrm>
        </p:grpSpPr>
        <p:sp>
          <p:nvSpPr>
            <p:cNvPr id="518151" name="AutoShape 27"/>
            <p:cNvSpPr>
              <a:spLocks noChangeArrowheads="1"/>
            </p:cNvSpPr>
            <p:nvPr/>
          </p:nvSpPr>
          <p:spPr bwMode="auto">
            <a:xfrm>
              <a:off x="871" y="46"/>
              <a:ext cx="3010" cy="816"/>
            </a:xfrm>
            <a:prstGeom prst="wedgeRoundRectCallout">
              <a:avLst>
                <a:gd name="adj1" fmla="val -54120"/>
                <a:gd name="adj2" fmla="val -491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</a:rPr>
                <a:t>边长是</a:t>
              </a:r>
              <a:r>
                <a:rPr lang="en-US" altLang="zh-CN" sz="2000">
                  <a:solidFill>
                    <a:schemeClr val="tx1"/>
                  </a:solidFill>
                </a:rPr>
                <a:t>100</a:t>
              </a:r>
              <a:r>
                <a:rPr lang="zh-CN" altLang="en-US" sz="2000">
                  <a:solidFill>
                    <a:schemeClr val="tx1"/>
                  </a:solidFill>
                </a:rPr>
                <a:t>米的正方形面积是</a:t>
              </a:r>
              <a:r>
                <a:rPr lang="en-US" altLang="zh-CN" sz="2000">
                  <a:solidFill>
                    <a:schemeClr val="tx1"/>
                  </a:solidFill>
                </a:rPr>
                <a:t>1</a:t>
              </a:r>
              <a:r>
                <a:rPr lang="zh-CN" altLang="en-US" sz="2000">
                  <a:solidFill>
                    <a:schemeClr val="tx1"/>
                  </a:solidFill>
                </a:rPr>
                <a:t>公顷，</a:t>
              </a:r>
              <a:endParaRPr lang="en-US" altLang="zh-CN" sz="2000">
                <a:solidFill>
                  <a:schemeClr val="tx1"/>
                </a:solidFill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</a:rPr>
                <a:t>如：</a:t>
              </a:r>
              <a:r>
                <a:rPr lang="en-US" altLang="zh-CN" sz="2000">
                  <a:solidFill>
                    <a:schemeClr val="tx1"/>
                  </a:solidFill>
                </a:rPr>
                <a:t>400</a:t>
              </a:r>
              <a:r>
                <a:rPr lang="zh-CN" altLang="en-US" sz="2000">
                  <a:solidFill>
                    <a:schemeClr val="tx1"/>
                  </a:solidFill>
                </a:rPr>
                <a:t>米跑道围起来的部分的面积</a:t>
              </a:r>
              <a:endParaRPr lang="en-US" altLang="zh-CN" sz="2000">
                <a:solidFill>
                  <a:schemeClr val="tx1"/>
                </a:solidFill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</a:rPr>
                <a:t>大约是</a:t>
              </a:r>
              <a:r>
                <a:rPr lang="en-US" altLang="zh-CN" sz="2000">
                  <a:solidFill>
                    <a:schemeClr val="tx1"/>
                  </a:solidFill>
                </a:rPr>
                <a:t>1</a:t>
              </a:r>
              <a:r>
                <a:rPr lang="zh-CN" altLang="en-US" sz="2000">
                  <a:solidFill>
                    <a:schemeClr val="tx1"/>
                  </a:solidFill>
                </a:rPr>
                <a:t>公顷。</a:t>
              </a:r>
            </a:p>
          </p:txBody>
        </p:sp>
        <p:pic>
          <p:nvPicPr>
            <p:cNvPr id="518152" name="Picture 24" descr="11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798" cy="1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18153" name="Group 32"/>
          <p:cNvGrpSpPr>
            <a:grpSpLocks/>
          </p:cNvGrpSpPr>
          <p:nvPr/>
        </p:nvGrpSpPr>
        <p:grpSpPr bwMode="auto">
          <a:xfrm>
            <a:off x="1403350" y="4799013"/>
            <a:ext cx="7062788" cy="1798637"/>
            <a:chOff x="0" y="0"/>
            <a:chExt cx="4449" cy="1133"/>
          </a:xfrm>
        </p:grpSpPr>
        <p:sp>
          <p:nvSpPr>
            <p:cNvPr id="518154" name="AutoShape 27"/>
            <p:cNvSpPr>
              <a:spLocks noChangeArrowheads="1"/>
            </p:cNvSpPr>
            <p:nvPr/>
          </p:nvSpPr>
          <p:spPr bwMode="auto">
            <a:xfrm>
              <a:off x="0" y="89"/>
              <a:ext cx="3466" cy="590"/>
            </a:xfrm>
            <a:prstGeom prst="wedgeRoundRectCallout">
              <a:avLst>
                <a:gd name="adj1" fmla="val 55574"/>
                <a:gd name="adj2" fmla="val -12542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</a:rPr>
                <a:t>边长是</a:t>
              </a:r>
              <a:r>
                <a:rPr lang="en-US" altLang="zh-CN" sz="2000">
                  <a:solidFill>
                    <a:schemeClr val="tx1"/>
                  </a:solidFill>
                </a:rPr>
                <a:t>1</a:t>
              </a:r>
              <a:r>
                <a:rPr lang="zh-CN" altLang="en-US" sz="2000">
                  <a:solidFill>
                    <a:schemeClr val="tx1"/>
                  </a:solidFill>
                </a:rPr>
                <a:t>千米的正方形的面积是</a:t>
              </a:r>
              <a:r>
                <a:rPr lang="en-US" altLang="zh-CN" sz="2000">
                  <a:solidFill>
                    <a:schemeClr val="tx1"/>
                  </a:solidFill>
                </a:rPr>
                <a:t>1</a:t>
              </a:r>
              <a:r>
                <a:rPr lang="zh-CN" altLang="en-US" sz="2000">
                  <a:solidFill>
                    <a:schemeClr val="tx1"/>
                  </a:solidFill>
                </a:rPr>
                <a:t>平方千米，</a:t>
              </a:r>
              <a:endParaRPr lang="en-US" altLang="zh-CN" sz="2000">
                <a:solidFill>
                  <a:schemeClr val="tx1"/>
                </a:solidFill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</a:rPr>
                <a:t>它比</a:t>
              </a:r>
              <a:r>
                <a:rPr lang="en-US" altLang="zh-CN" sz="2000">
                  <a:solidFill>
                    <a:schemeClr val="tx1"/>
                  </a:solidFill>
                </a:rPr>
                <a:t>2</a:t>
              </a:r>
              <a:r>
                <a:rPr lang="zh-CN" altLang="en-US" sz="2000">
                  <a:solidFill>
                    <a:schemeClr val="tx1"/>
                  </a:solidFill>
                </a:rPr>
                <a:t>个天安门广场还要大一些。</a:t>
              </a:r>
            </a:p>
          </p:txBody>
        </p:sp>
        <p:pic>
          <p:nvPicPr>
            <p:cNvPr id="518155" name="Picture 30" descr="37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02" y="0"/>
              <a:ext cx="1047" cy="1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18156" name="Rectangle 12"/>
          <p:cNvSpPr>
            <a:spLocks noChangeArrowheads="1"/>
          </p:cNvSpPr>
          <p:nvPr/>
        </p:nvSpPr>
        <p:spPr bwMode="auto">
          <a:xfrm>
            <a:off x="1835150" y="2276475"/>
            <a:ext cx="666750" cy="12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en-US" altLang="zh-CN"/>
          </a:p>
        </p:txBody>
      </p:sp>
      <p:sp>
        <p:nvSpPr>
          <p:cNvPr id="518157" name="Rectangle 13"/>
          <p:cNvSpPr>
            <a:spLocks noChangeArrowheads="1"/>
          </p:cNvSpPr>
          <p:nvPr/>
        </p:nvSpPr>
        <p:spPr bwMode="auto">
          <a:xfrm>
            <a:off x="4140200" y="4437063"/>
            <a:ext cx="666750" cy="128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en-US" altLang="zh-CN"/>
          </a:p>
        </p:txBody>
      </p:sp>
      <p:sp>
        <p:nvSpPr>
          <p:cNvPr id="518158" name="Rectangle 14"/>
          <p:cNvSpPr>
            <a:spLocks noChangeArrowheads="1"/>
          </p:cNvSpPr>
          <p:nvPr/>
        </p:nvSpPr>
        <p:spPr bwMode="auto">
          <a:xfrm>
            <a:off x="971550" y="4648200"/>
            <a:ext cx="666750" cy="12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08369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18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18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518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9170" name="Group 44"/>
          <p:cNvGrpSpPr>
            <a:grpSpLocks/>
          </p:cNvGrpSpPr>
          <p:nvPr/>
        </p:nvGrpSpPr>
        <p:grpSpPr bwMode="auto">
          <a:xfrm>
            <a:off x="6245225" y="1252538"/>
            <a:ext cx="2649538" cy="1800225"/>
            <a:chOff x="0" y="0"/>
            <a:chExt cx="1669" cy="1134"/>
          </a:xfrm>
        </p:grpSpPr>
        <p:pic>
          <p:nvPicPr>
            <p:cNvPr id="519171" name="Picture 42" descr="4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35" y="0"/>
              <a:ext cx="1134" cy="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9172" name="AutoShape 27"/>
            <p:cNvSpPr>
              <a:spLocks noChangeArrowheads="1"/>
            </p:cNvSpPr>
            <p:nvPr/>
          </p:nvSpPr>
          <p:spPr bwMode="auto">
            <a:xfrm>
              <a:off x="0" y="146"/>
              <a:ext cx="897" cy="363"/>
            </a:xfrm>
            <a:prstGeom prst="wedgeRoundRectCallout">
              <a:avLst>
                <a:gd name="adj1" fmla="val 59287"/>
                <a:gd name="adj2" fmla="val 19972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zh-CN" sz="2000">
                  <a:solidFill>
                    <a:schemeClr val="tx1"/>
                  </a:solidFill>
                  <a:latin typeface="楷体_GB2312" pitchFamily="1" charset="-122"/>
                </a:rPr>
                <a:t>填一填。</a:t>
              </a:r>
            </a:p>
          </p:txBody>
        </p:sp>
      </p:grpSp>
      <p:sp>
        <p:nvSpPr>
          <p:cNvPr id="51917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417513"/>
            <a:ext cx="6615113" cy="850900"/>
          </a:xfrm>
        </p:spPr>
        <p:txBody>
          <a:bodyPr/>
          <a:lstStyle/>
          <a:p>
            <a:pPr eaLnBrk="1" hangingPunct="1"/>
            <a:r>
              <a:rPr lang="zh-CN" altLang="zh-CN" sz="40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1" charset="-122"/>
              </a:rPr>
              <a:t>一、公顷和平方千米</a:t>
            </a:r>
            <a:endParaRPr lang="zh-CN" altLang="zh-CN" sz="40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楷体_GB2312" pitchFamily="1" charset="-122"/>
            </a:endParaRPr>
          </a:p>
        </p:txBody>
      </p:sp>
      <p:sp>
        <p:nvSpPr>
          <p:cNvPr id="519174" name="Text Box 3973"/>
          <p:cNvSpPr txBox="1">
            <a:spLocks noChangeArrowheads="1"/>
          </p:cNvSpPr>
          <p:nvPr/>
        </p:nvSpPr>
        <p:spPr bwMode="auto">
          <a:xfrm>
            <a:off x="327025" y="4614863"/>
            <a:ext cx="8001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sz="2400">
                <a:solidFill>
                  <a:schemeClr val="tx1"/>
                </a:solidFill>
              </a:rPr>
              <a:t>（</a:t>
            </a:r>
            <a:r>
              <a:rPr lang="en-US" altLang="zh-CN" sz="2400">
                <a:solidFill>
                  <a:schemeClr val="tx1"/>
                </a:solidFill>
              </a:rPr>
              <a:t>1</a:t>
            </a:r>
            <a:r>
              <a:rPr lang="zh-CN" altLang="en-US" sz="2400">
                <a:solidFill>
                  <a:schemeClr val="tx1"/>
                </a:solidFill>
              </a:rPr>
              <a:t>）</a:t>
            </a:r>
            <a:r>
              <a:rPr lang="en-US" altLang="zh-CN" sz="2400">
                <a:solidFill>
                  <a:schemeClr val="tx1"/>
                </a:solidFill>
              </a:rPr>
              <a:t>5</a:t>
            </a:r>
            <a:r>
              <a:rPr lang="zh-CN" altLang="en-US" sz="2400">
                <a:solidFill>
                  <a:schemeClr val="tx1"/>
                </a:solidFill>
              </a:rPr>
              <a:t>公顷</a:t>
            </a:r>
            <a:r>
              <a:rPr lang="zh-CN" altLang="en-US" sz="2400"/>
              <a:t>＝（           ）</a:t>
            </a:r>
            <a:r>
              <a:rPr lang="zh-CN" altLang="en-US" sz="2400">
                <a:solidFill>
                  <a:schemeClr val="tx1"/>
                </a:solidFill>
              </a:rPr>
              <a:t>平方米</a:t>
            </a:r>
          </a:p>
        </p:txBody>
      </p:sp>
      <p:sp>
        <p:nvSpPr>
          <p:cNvPr id="519175" name="Text Box 3973"/>
          <p:cNvSpPr txBox="1">
            <a:spLocks noChangeArrowheads="1"/>
          </p:cNvSpPr>
          <p:nvPr/>
        </p:nvSpPr>
        <p:spPr bwMode="auto">
          <a:xfrm>
            <a:off x="327025" y="5100638"/>
            <a:ext cx="8709025" cy="53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2400">
                <a:solidFill>
                  <a:schemeClr val="tx1"/>
                </a:solidFill>
              </a:rPr>
              <a:t>（</a:t>
            </a:r>
            <a:r>
              <a:rPr lang="en-US" altLang="zh-CN" sz="2400">
                <a:solidFill>
                  <a:schemeClr val="tx1"/>
                </a:solidFill>
              </a:rPr>
              <a:t>2</a:t>
            </a:r>
            <a:r>
              <a:rPr lang="zh-CN" altLang="en-US" sz="2400">
                <a:solidFill>
                  <a:schemeClr val="tx1"/>
                </a:solidFill>
              </a:rPr>
              <a:t>）</a:t>
            </a:r>
            <a:r>
              <a:rPr lang="en-US" altLang="zh-CN" sz="2400">
                <a:solidFill>
                  <a:schemeClr val="tx1"/>
                </a:solidFill>
              </a:rPr>
              <a:t>28000000</a:t>
            </a:r>
            <a:r>
              <a:rPr lang="zh-CN" altLang="en-US" sz="2400">
                <a:solidFill>
                  <a:schemeClr val="tx1"/>
                </a:solidFill>
              </a:rPr>
              <a:t>平方米</a:t>
            </a:r>
            <a:r>
              <a:rPr lang="zh-CN" altLang="en-US" sz="2400"/>
              <a:t>＝</a:t>
            </a:r>
            <a:r>
              <a:rPr lang="zh-CN" altLang="en-US" sz="2400">
                <a:solidFill>
                  <a:schemeClr val="tx1"/>
                </a:solidFill>
              </a:rPr>
              <a:t>（        ）公顷</a:t>
            </a:r>
            <a:r>
              <a:rPr lang="zh-CN" altLang="en-US" sz="2400"/>
              <a:t>＝</a:t>
            </a:r>
            <a:r>
              <a:rPr lang="zh-CN" altLang="en-US" sz="2400">
                <a:solidFill>
                  <a:schemeClr val="tx1"/>
                </a:solidFill>
              </a:rPr>
              <a:t>（    ）平方千米</a:t>
            </a:r>
          </a:p>
        </p:txBody>
      </p:sp>
      <p:sp>
        <p:nvSpPr>
          <p:cNvPr id="519176" name="Text Box 3973"/>
          <p:cNvSpPr txBox="1">
            <a:spLocks noChangeArrowheads="1"/>
          </p:cNvSpPr>
          <p:nvPr/>
        </p:nvSpPr>
        <p:spPr bwMode="auto">
          <a:xfrm>
            <a:off x="2478088" y="4572000"/>
            <a:ext cx="1214437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zh-CN" sz="2400">
                <a:solidFill>
                  <a:srgbClr val="FF0000"/>
                </a:solidFill>
              </a:rPr>
              <a:t>50000</a:t>
            </a:r>
            <a:endParaRPr lang="zh-CN" altLang="en-US" sz="2400">
              <a:solidFill>
                <a:srgbClr val="FF0000"/>
              </a:solidFill>
            </a:endParaRPr>
          </a:p>
        </p:txBody>
      </p:sp>
      <p:sp>
        <p:nvSpPr>
          <p:cNvPr id="519177" name="Text Box 3973"/>
          <p:cNvSpPr txBox="1">
            <a:spLocks noChangeArrowheads="1"/>
          </p:cNvSpPr>
          <p:nvPr/>
        </p:nvSpPr>
        <p:spPr bwMode="auto">
          <a:xfrm>
            <a:off x="3848100" y="5094288"/>
            <a:ext cx="1171575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zh-CN" sz="2400">
                <a:solidFill>
                  <a:srgbClr val="FF0000"/>
                </a:solidFill>
              </a:rPr>
              <a:t>2800</a:t>
            </a:r>
            <a:endParaRPr lang="zh-CN" altLang="en-US" sz="2400">
              <a:solidFill>
                <a:srgbClr val="FF0000"/>
              </a:solidFill>
            </a:endParaRPr>
          </a:p>
        </p:txBody>
      </p:sp>
      <p:sp>
        <p:nvSpPr>
          <p:cNvPr id="519178" name="Text Box 3973"/>
          <p:cNvSpPr txBox="1">
            <a:spLocks noChangeArrowheads="1"/>
          </p:cNvSpPr>
          <p:nvPr/>
        </p:nvSpPr>
        <p:spPr bwMode="auto">
          <a:xfrm>
            <a:off x="5962650" y="5095875"/>
            <a:ext cx="1000125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zh-CN" sz="2400">
                <a:solidFill>
                  <a:srgbClr val="FF0000"/>
                </a:solidFill>
              </a:rPr>
              <a:t>28</a:t>
            </a:r>
            <a:endParaRPr lang="zh-CN" altLang="en-US" sz="2400">
              <a:solidFill>
                <a:srgbClr val="FF0000"/>
              </a:solidFill>
            </a:endParaRPr>
          </a:p>
        </p:txBody>
      </p:sp>
      <p:sp>
        <p:nvSpPr>
          <p:cNvPr id="519179" name="Text Box 3973"/>
          <p:cNvSpPr txBox="1">
            <a:spLocks noChangeArrowheads="1"/>
          </p:cNvSpPr>
          <p:nvPr/>
        </p:nvSpPr>
        <p:spPr bwMode="auto">
          <a:xfrm>
            <a:off x="500063" y="3033713"/>
            <a:ext cx="1571625" cy="49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zh-CN" altLang="zh-CN" sz="2200">
                <a:solidFill>
                  <a:schemeClr val="tx1"/>
                </a:solidFill>
                <a:latin typeface="楷体_GB2312" pitchFamily="1" charset="-122"/>
              </a:rPr>
              <a:t>平方千米</a:t>
            </a:r>
          </a:p>
        </p:txBody>
      </p:sp>
      <p:sp>
        <p:nvSpPr>
          <p:cNvPr id="519180" name="Text Box 3973"/>
          <p:cNvSpPr txBox="1">
            <a:spLocks noChangeArrowheads="1"/>
          </p:cNvSpPr>
          <p:nvPr/>
        </p:nvSpPr>
        <p:spPr bwMode="auto">
          <a:xfrm>
            <a:off x="2232025" y="3043238"/>
            <a:ext cx="1000125" cy="49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zh-CN" altLang="zh-CN" sz="2200">
                <a:solidFill>
                  <a:schemeClr val="tx1"/>
                </a:solidFill>
                <a:latin typeface="楷体_GB2312" pitchFamily="1" charset="-122"/>
              </a:rPr>
              <a:t>公顷</a:t>
            </a:r>
          </a:p>
        </p:txBody>
      </p:sp>
      <p:sp>
        <p:nvSpPr>
          <p:cNvPr id="519181" name="Text Box 3973"/>
          <p:cNvSpPr txBox="1">
            <a:spLocks noChangeArrowheads="1"/>
          </p:cNvSpPr>
          <p:nvPr/>
        </p:nvSpPr>
        <p:spPr bwMode="auto">
          <a:xfrm>
            <a:off x="3392488" y="3033713"/>
            <a:ext cx="1285875" cy="49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zh-CN" altLang="zh-CN" sz="2200">
                <a:solidFill>
                  <a:schemeClr val="tx1"/>
                </a:solidFill>
                <a:latin typeface="楷体_GB2312" pitchFamily="1" charset="-122"/>
              </a:rPr>
              <a:t>平方米</a:t>
            </a:r>
          </a:p>
        </p:txBody>
      </p:sp>
      <p:sp>
        <p:nvSpPr>
          <p:cNvPr id="519182" name="Text Box 3973"/>
          <p:cNvSpPr txBox="1">
            <a:spLocks noChangeArrowheads="1"/>
          </p:cNvSpPr>
          <p:nvPr/>
        </p:nvSpPr>
        <p:spPr bwMode="auto">
          <a:xfrm>
            <a:off x="4840288" y="3035300"/>
            <a:ext cx="1571625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zh-CN" altLang="zh-CN" sz="2200">
                <a:solidFill>
                  <a:schemeClr val="tx1"/>
                </a:solidFill>
                <a:latin typeface="楷体_GB2312" pitchFamily="1" charset="-122"/>
              </a:rPr>
              <a:t>平方分米</a:t>
            </a:r>
          </a:p>
        </p:txBody>
      </p:sp>
      <p:sp>
        <p:nvSpPr>
          <p:cNvPr id="519183" name="Text Box 3973"/>
          <p:cNvSpPr txBox="1">
            <a:spLocks noChangeArrowheads="1"/>
          </p:cNvSpPr>
          <p:nvPr/>
        </p:nvSpPr>
        <p:spPr bwMode="auto">
          <a:xfrm>
            <a:off x="6572250" y="3035300"/>
            <a:ext cx="1571625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zh-CN" altLang="zh-CN" sz="2200">
                <a:solidFill>
                  <a:schemeClr val="tx1"/>
                </a:solidFill>
                <a:latin typeface="楷体_GB2312" pitchFamily="1" charset="-122"/>
              </a:rPr>
              <a:t>平方厘米</a:t>
            </a:r>
          </a:p>
        </p:txBody>
      </p:sp>
      <p:sp>
        <p:nvSpPr>
          <p:cNvPr id="519184" name="上弧形箭头 21"/>
          <p:cNvSpPr>
            <a:spLocks noChangeArrowheads="1"/>
          </p:cNvSpPr>
          <p:nvPr/>
        </p:nvSpPr>
        <p:spPr bwMode="auto">
          <a:xfrm flipH="1">
            <a:off x="1357313" y="2778125"/>
            <a:ext cx="1357312" cy="355600"/>
          </a:xfrm>
          <a:prstGeom prst="curvedDownArrow">
            <a:avLst>
              <a:gd name="adj1" fmla="val 25111"/>
              <a:gd name="adj2" fmla="val 50204"/>
              <a:gd name="adj3" fmla="val 25000"/>
            </a:avLst>
          </a:prstGeom>
          <a:solidFill>
            <a:srgbClr val="FF0000"/>
          </a:solidFill>
          <a:ln w="12700" cmpd="sng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zh-CN" altLang="zh-CN" sz="2200">
              <a:solidFill>
                <a:schemeClr val="tx1"/>
              </a:solidFill>
              <a:latin typeface="楷体_GB2312" pitchFamily="1" charset="-122"/>
            </a:endParaRPr>
          </a:p>
        </p:txBody>
      </p:sp>
      <p:sp>
        <p:nvSpPr>
          <p:cNvPr id="519185" name="Text Box 3973"/>
          <p:cNvSpPr txBox="1">
            <a:spLocks noChangeArrowheads="1"/>
          </p:cNvSpPr>
          <p:nvPr/>
        </p:nvSpPr>
        <p:spPr bwMode="auto">
          <a:xfrm>
            <a:off x="1536700" y="2366963"/>
            <a:ext cx="1000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zh-CN" sz="2200">
                <a:solidFill>
                  <a:schemeClr val="tx1"/>
                </a:solidFill>
              </a:rPr>
              <a:t>100</a:t>
            </a:r>
            <a:endParaRPr lang="zh-CN" altLang="en-US" sz="2200">
              <a:solidFill>
                <a:schemeClr val="tx1"/>
              </a:solidFill>
            </a:endParaRPr>
          </a:p>
        </p:txBody>
      </p:sp>
      <p:sp>
        <p:nvSpPr>
          <p:cNvPr id="519186" name="上弧形箭头 22"/>
          <p:cNvSpPr>
            <a:spLocks noChangeArrowheads="1"/>
          </p:cNvSpPr>
          <p:nvPr/>
        </p:nvSpPr>
        <p:spPr bwMode="auto">
          <a:xfrm flipH="1">
            <a:off x="2714625" y="2778125"/>
            <a:ext cx="1357313" cy="355600"/>
          </a:xfrm>
          <a:prstGeom prst="curvedDownArrow">
            <a:avLst>
              <a:gd name="adj1" fmla="val 25111"/>
              <a:gd name="adj2" fmla="val 50204"/>
              <a:gd name="adj3" fmla="val 25000"/>
            </a:avLst>
          </a:prstGeom>
          <a:solidFill>
            <a:srgbClr val="FF0000"/>
          </a:solidFill>
          <a:ln w="12700" cmpd="sng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zh-CN" altLang="zh-CN" sz="2200">
              <a:solidFill>
                <a:schemeClr val="tx1"/>
              </a:solidFill>
              <a:latin typeface="楷体_GB2312" pitchFamily="1" charset="-122"/>
            </a:endParaRPr>
          </a:p>
        </p:txBody>
      </p:sp>
      <p:sp>
        <p:nvSpPr>
          <p:cNvPr id="519187" name="Text Box 3973"/>
          <p:cNvSpPr txBox="1">
            <a:spLocks noChangeArrowheads="1"/>
          </p:cNvSpPr>
          <p:nvPr/>
        </p:nvSpPr>
        <p:spPr bwMode="auto">
          <a:xfrm>
            <a:off x="2822575" y="2366963"/>
            <a:ext cx="1143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zh-CN" sz="2200">
                <a:solidFill>
                  <a:schemeClr val="tx1"/>
                </a:solidFill>
              </a:rPr>
              <a:t>10000</a:t>
            </a:r>
            <a:endParaRPr lang="zh-CN" altLang="en-US" sz="2200">
              <a:solidFill>
                <a:schemeClr val="tx1"/>
              </a:solidFill>
            </a:endParaRPr>
          </a:p>
        </p:txBody>
      </p:sp>
      <p:sp>
        <p:nvSpPr>
          <p:cNvPr id="519188" name="上弧形箭头 23"/>
          <p:cNvSpPr>
            <a:spLocks noChangeArrowheads="1"/>
          </p:cNvSpPr>
          <p:nvPr/>
        </p:nvSpPr>
        <p:spPr bwMode="auto">
          <a:xfrm flipH="1">
            <a:off x="4143375" y="2778125"/>
            <a:ext cx="1357313" cy="355600"/>
          </a:xfrm>
          <a:prstGeom prst="curvedDownArrow">
            <a:avLst>
              <a:gd name="adj1" fmla="val 25111"/>
              <a:gd name="adj2" fmla="val 50204"/>
              <a:gd name="adj3" fmla="val 25000"/>
            </a:avLst>
          </a:prstGeom>
          <a:solidFill>
            <a:srgbClr val="FF0000"/>
          </a:solidFill>
          <a:ln w="12700" cmpd="sng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zh-CN" altLang="zh-CN" sz="2200">
              <a:solidFill>
                <a:schemeClr val="tx1"/>
              </a:solidFill>
              <a:latin typeface="楷体_GB2312" pitchFamily="1" charset="-122"/>
            </a:endParaRPr>
          </a:p>
        </p:txBody>
      </p:sp>
      <p:sp>
        <p:nvSpPr>
          <p:cNvPr id="519189" name="Text Box 3973"/>
          <p:cNvSpPr txBox="1">
            <a:spLocks noChangeArrowheads="1"/>
          </p:cNvSpPr>
          <p:nvPr/>
        </p:nvSpPr>
        <p:spPr bwMode="auto">
          <a:xfrm>
            <a:off x="4322763" y="2349500"/>
            <a:ext cx="10001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zh-CN" sz="2200">
                <a:solidFill>
                  <a:schemeClr val="tx1"/>
                </a:solidFill>
              </a:rPr>
              <a:t>100</a:t>
            </a:r>
            <a:endParaRPr lang="zh-CN" altLang="en-US" sz="2200">
              <a:solidFill>
                <a:schemeClr val="tx1"/>
              </a:solidFill>
            </a:endParaRPr>
          </a:p>
        </p:txBody>
      </p:sp>
      <p:sp>
        <p:nvSpPr>
          <p:cNvPr id="519190" name="上弧形箭头 24"/>
          <p:cNvSpPr>
            <a:spLocks noChangeArrowheads="1"/>
          </p:cNvSpPr>
          <p:nvPr/>
        </p:nvSpPr>
        <p:spPr bwMode="auto">
          <a:xfrm flipH="1">
            <a:off x="5810250" y="2778125"/>
            <a:ext cx="1357313" cy="355600"/>
          </a:xfrm>
          <a:prstGeom prst="curvedDownArrow">
            <a:avLst>
              <a:gd name="adj1" fmla="val 25111"/>
              <a:gd name="adj2" fmla="val 50204"/>
              <a:gd name="adj3" fmla="val 25000"/>
            </a:avLst>
          </a:prstGeom>
          <a:solidFill>
            <a:srgbClr val="FF0000"/>
          </a:solidFill>
          <a:ln w="12700" cmpd="sng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zh-CN" altLang="zh-CN" sz="2200">
              <a:solidFill>
                <a:schemeClr val="tx1"/>
              </a:solidFill>
              <a:latin typeface="楷体_GB2312" pitchFamily="1" charset="-122"/>
            </a:endParaRPr>
          </a:p>
        </p:txBody>
      </p:sp>
      <p:sp>
        <p:nvSpPr>
          <p:cNvPr id="519191" name="Text Box 3973"/>
          <p:cNvSpPr txBox="1">
            <a:spLocks noChangeArrowheads="1"/>
          </p:cNvSpPr>
          <p:nvPr/>
        </p:nvSpPr>
        <p:spPr bwMode="auto">
          <a:xfrm>
            <a:off x="5989638" y="2366963"/>
            <a:ext cx="1000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zh-CN" sz="2200">
                <a:solidFill>
                  <a:schemeClr val="tx1"/>
                </a:solidFill>
              </a:rPr>
              <a:t>100</a:t>
            </a:r>
            <a:endParaRPr lang="zh-CN" altLang="en-US" sz="2200">
              <a:solidFill>
                <a:schemeClr val="tx1"/>
              </a:solidFill>
            </a:endParaRPr>
          </a:p>
        </p:txBody>
      </p:sp>
      <p:sp>
        <p:nvSpPr>
          <p:cNvPr id="519192" name="下弧形箭头 30"/>
          <p:cNvSpPr>
            <a:spLocks noChangeArrowheads="1"/>
          </p:cNvSpPr>
          <p:nvPr/>
        </p:nvSpPr>
        <p:spPr bwMode="auto">
          <a:xfrm flipH="1">
            <a:off x="1304925" y="3497263"/>
            <a:ext cx="2757488" cy="436562"/>
          </a:xfrm>
          <a:prstGeom prst="curvedUpArrow">
            <a:avLst>
              <a:gd name="adj1" fmla="val 25090"/>
              <a:gd name="adj2" fmla="val 50122"/>
              <a:gd name="adj3" fmla="val 25000"/>
            </a:avLst>
          </a:prstGeom>
          <a:solidFill>
            <a:srgbClr val="FF0000"/>
          </a:solidFill>
          <a:ln w="12700" cmpd="sng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zh-CN" altLang="zh-CN" sz="2200">
              <a:solidFill>
                <a:schemeClr val="tx1"/>
              </a:solidFill>
              <a:latin typeface="楷体_GB2312" pitchFamily="1" charset="-122"/>
            </a:endParaRPr>
          </a:p>
        </p:txBody>
      </p:sp>
      <p:sp>
        <p:nvSpPr>
          <p:cNvPr id="519193" name="Text Box 3973"/>
          <p:cNvSpPr txBox="1">
            <a:spLocks noChangeArrowheads="1"/>
          </p:cNvSpPr>
          <p:nvPr/>
        </p:nvSpPr>
        <p:spPr bwMode="auto">
          <a:xfrm>
            <a:off x="1933575" y="3892550"/>
            <a:ext cx="150018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zh-CN" sz="2200">
                <a:solidFill>
                  <a:schemeClr val="tx1"/>
                </a:solidFill>
              </a:rPr>
              <a:t>1000000</a:t>
            </a:r>
            <a:endParaRPr lang="zh-CN" altLang="en-US" sz="2200">
              <a:solidFill>
                <a:schemeClr val="tx1"/>
              </a:solidFill>
            </a:endParaRPr>
          </a:p>
        </p:txBody>
      </p:sp>
      <p:sp>
        <p:nvSpPr>
          <p:cNvPr id="519194" name="Text Box 3973"/>
          <p:cNvSpPr txBox="1">
            <a:spLocks noChangeArrowheads="1"/>
          </p:cNvSpPr>
          <p:nvPr/>
        </p:nvSpPr>
        <p:spPr bwMode="auto">
          <a:xfrm>
            <a:off x="327025" y="5614988"/>
            <a:ext cx="8709025" cy="979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400">
                <a:solidFill>
                  <a:schemeClr val="tx1"/>
                </a:solidFill>
              </a:rPr>
              <a:t>（</a:t>
            </a:r>
            <a:r>
              <a:rPr lang="en-US" altLang="zh-CN" sz="2400">
                <a:solidFill>
                  <a:schemeClr val="tx1"/>
                </a:solidFill>
              </a:rPr>
              <a:t>3</a:t>
            </a:r>
            <a:r>
              <a:rPr lang="zh-CN" altLang="en-US" sz="2400">
                <a:solidFill>
                  <a:schemeClr val="tx1"/>
                </a:solidFill>
              </a:rPr>
              <a:t>）一个教室的面积约是</a:t>
            </a:r>
            <a:r>
              <a:rPr lang="en-US" altLang="zh-CN" sz="2400">
                <a:solidFill>
                  <a:schemeClr val="tx1"/>
                </a:solidFill>
              </a:rPr>
              <a:t>50</a:t>
            </a:r>
            <a:r>
              <a:rPr lang="zh-CN" altLang="en-US" sz="2400">
                <a:solidFill>
                  <a:schemeClr val="tx1"/>
                </a:solidFill>
              </a:rPr>
              <a:t>平方米，（      ）个这样的教 </a:t>
            </a:r>
            <a:endParaRPr lang="en-US" altLang="zh-CN" sz="2400">
              <a:solidFill>
                <a:schemeClr val="tx1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400">
                <a:solidFill>
                  <a:schemeClr val="tx1"/>
                </a:solidFill>
              </a:rPr>
              <a:t>         室面积约是</a:t>
            </a:r>
            <a:r>
              <a:rPr lang="en-US" altLang="zh-CN" sz="2400">
                <a:solidFill>
                  <a:schemeClr val="tx1"/>
                </a:solidFill>
              </a:rPr>
              <a:t>1</a:t>
            </a:r>
            <a:r>
              <a:rPr lang="zh-CN" altLang="en-US" sz="2400">
                <a:solidFill>
                  <a:schemeClr val="tx1"/>
                </a:solidFill>
              </a:rPr>
              <a:t>公顷。</a:t>
            </a:r>
          </a:p>
        </p:txBody>
      </p:sp>
      <p:sp>
        <p:nvSpPr>
          <p:cNvPr id="519195" name="Text Box 3973"/>
          <p:cNvSpPr txBox="1">
            <a:spLocks noChangeArrowheads="1"/>
          </p:cNvSpPr>
          <p:nvPr/>
        </p:nvSpPr>
        <p:spPr bwMode="auto">
          <a:xfrm>
            <a:off x="5562600" y="5610225"/>
            <a:ext cx="1000125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zh-CN" sz="2400">
                <a:solidFill>
                  <a:srgbClr val="FF0000"/>
                </a:solidFill>
              </a:rPr>
              <a:t>200</a:t>
            </a:r>
            <a:endParaRPr lang="zh-CN" altLang="en-US" sz="2400">
              <a:solidFill>
                <a:srgbClr val="FF0000"/>
              </a:solidFill>
            </a:endParaRPr>
          </a:p>
        </p:txBody>
      </p:sp>
      <p:grpSp>
        <p:nvGrpSpPr>
          <p:cNvPr id="519196" name="Group 40"/>
          <p:cNvGrpSpPr>
            <a:grpSpLocks/>
          </p:cNvGrpSpPr>
          <p:nvPr/>
        </p:nvGrpSpPr>
        <p:grpSpPr bwMode="auto">
          <a:xfrm>
            <a:off x="2171700" y="1173163"/>
            <a:ext cx="6721475" cy="1895475"/>
            <a:chOff x="0" y="0"/>
            <a:chExt cx="4234" cy="1194"/>
          </a:xfrm>
        </p:grpSpPr>
        <p:sp>
          <p:nvSpPr>
            <p:cNvPr id="519197" name="AutoShape 27"/>
            <p:cNvSpPr>
              <a:spLocks noChangeArrowheads="1"/>
            </p:cNvSpPr>
            <p:nvPr/>
          </p:nvSpPr>
          <p:spPr bwMode="auto">
            <a:xfrm>
              <a:off x="0" y="0"/>
              <a:ext cx="3476" cy="617"/>
            </a:xfrm>
            <a:prstGeom prst="wedgeRoundRectCallout">
              <a:avLst>
                <a:gd name="adj1" fmla="val 52986"/>
                <a:gd name="adj2" fmla="val 21731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公顷、平方千米和我们以前学习的面积单位</a:t>
              </a:r>
              <a:endParaRPr lang="en-US" altLang="zh-CN" sz="2000">
                <a:solidFill>
                  <a:schemeClr val="tx1"/>
                </a:solidFill>
                <a:latin typeface="楷体_GB2312" pitchFamily="1" charset="-122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有什么关系？它们的进率分别是多少？</a:t>
              </a:r>
            </a:p>
          </p:txBody>
        </p:sp>
        <p:pic>
          <p:nvPicPr>
            <p:cNvPr id="519198" name="Picture 38" descr="4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3100" y="60"/>
              <a:ext cx="1134" cy="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19199" name="Rectangle 31"/>
          <p:cNvSpPr>
            <a:spLocks noChangeArrowheads="1"/>
          </p:cNvSpPr>
          <p:nvPr/>
        </p:nvSpPr>
        <p:spPr bwMode="auto">
          <a:xfrm>
            <a:off x="539750" y="4216400"/>
            <a:ext cx="666750" cy="12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en-US" altLang="zh-CN"/>
          </a:p>
        </p:txBody>
      </p:sp>
      <p:sp>
        <p:nvSpPr>
          <p:cNvPr id="519200" name="Rectangle 32"/>
          <p:cNvSpPr>
            <a:spLocks noChangeArrowheads="1"/>
          </p:cNvSpPr>
          <p:nvPr/>
        </p:nvSpPr>
        <p:spPr bwMode="auto">
          <a:xfrm>
            <a:off x="755650" y="4432300"/>
            <a:ext cx="666750" cy="12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80507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19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19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19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3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19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1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19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9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19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519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19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2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519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19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2300"/>
                            </p:stCondLst>
                            <p:childTnLst>
                              <p:par>
                                <p:cTn id="47" presetID="22" presetClass="entr" presetSubtype="2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519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31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19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55" presetID="22" presetClass="entr" presetSubtype="2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519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44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19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4900"/>
                            </p:stCondLst>
                            <p:childTnLst>
                              <p:par>
                                <p:cTn id="63" presetID="22" presetClass="entr" presetSubtype="2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519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57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19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1"/>
                            </p:stCondLst>
                            <p:childTnLst>
                              <p:par>
                                <p:cTn id="7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519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501"/>
                            </p:stCondLst>
                            <p:childTnLst>
                              <p:par>
                                <p:cTn id="7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519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1001"/>
                            </p:stCondLst>
                            <p:childTnLst>
                              <p:par>
                                <p:cTn id="8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519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1501"/>
                            </p:stCondLst>
                            <p:childTnLst>
                              <p:par>
                                <p:cTn id="8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9" dur="500"/>
                                        <p:tgtEl>
                                          <p:spTgt spid="519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 nodeType="clickPar">
                      <p:stCondLst>
                        <p:cond delay="indefinite"/>
                      </p:stCondLst>
                      <p:childTnLst>
                        <p:par>
                          <p:cTn id="9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1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 nodeType="clickPar">
                      <p:stCondLst>
                        <p:cond delay="indefinite"/>
                      </p:stCondLst>
                      <p:childTnLst>
                        <p:par>
                          <p:cTn id="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1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 nodeType="clickPar">
                      <p:stCondLst>
                        <p:cond delay="indefinite"/>
                      </p:stCondLst>
                      <p:childTnLst>
                        <p:par>
                          <p:cTn id="10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9174" grpId="0" autoUpdateAnimBg="0"/>
      <p:bldP spid="519175" grpId="0" autoUpdateAnimBg="0"/>
      <p:bldP spid="519179" grpId="0" autoUpdateAnimBg="0"/>
      <p:bldP spid="519180" grpId="0" autoUpdateAnimBg="0"/>
      <p:bldP spid="519181" grpId="0" autoUpdateAnimBg="0"/>
      <p:bldP spid="519182" grpId="0" autoUpdateAnimBg="0"/>
      <p:bldP spid="519183" grpId="0" autoUpdateAnimBg="0"/>
      <p:bldP spid="519184" grpId="0" animBg="1" autoUpdateAnimBg="0"/>
      <p:bldP spid="519185" grpId="0" autoUpdateAnimBg="0"/>
      <p:bldP spid="519186" grpId="0" animBg="1" autoUpdateAnimBg="0"/>
      <p:bldP spid="519187" grpId="0" autoUpdateAnimBg="0"/>
      <p:bldP spid="519188" grpId="0" animBg="1" autoUpdateAnimBg="0"/>
      <p:bldP spid="519189" grpId="0" autoUpdateAnimBg="0"/>
      <p:bldP spid="519190" grpId="0" animBg="1" autoUpdateAnimBg="0"/>
      <p:bldP spid="519191" grpId="0" autoUpdateAnimBg="0"/>
      <p:bldP spid="519192" grpId="0" animBg="1" autoUpdateAnimBg="0"/>
      <p:bldP spid="519193" grpId="0" autoUpdateAnimBg="0"/>
      <p:bldP spid="519194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1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417513"/>
            <a:ext cx="6615113" cy="850900"/>
          </a:xfrm>
        </p:spPr>
        <p:txBody>
          <a:bodyPr/>
          <a:lstStyle/>
          <a:p>
            <a:pPr eaLnBrk="1" hangingPunct="1"/>
            <a:r>
              <a:rPr lang="zh-CN" altLang="zh-CN" sz="40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1" charset="-122"/>
              </a:rPr>
              <a:t>二、角的度量</a:t>
            </a:r>
            <a:endParaRPr lang="zh-CN" altLang="zh-CN" sz="40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楷体_GB2312" pitchFamily="1" charset="-122"/>
            </a:endParaRPr>
          </a:p>
        </p:txBody>
      </p:sp>
      <p:grpSp>
        <p:nvGrpSpPr>
          <p:cNvPr id="520195" name="Group 10"/>
          <p:cNvGrpSpPr>
            <a:grpSpLocks/>
          </p:cNvGrpSpPr>
          <p:nvPr/>
        </p:nvGrpSpPr>
        <p:grpSpPr bwMode="auto">
          <a:xfrm>
            <a:off x="4716463" y="1654175"/>
            <a:ext cx="3856037" cy="1819275"/>
            <a:chOff x="0" y="0"/>
            <a:chExt cx="2429" cy="1146"/>
          </a:xfrm>
        </p:grpSpPr>
        <p:sp>
          <p:nvSpPr>
            <p:cNvPr id="520196" name="AutoShape 27"/>
            <p:cNvSpPr>
              <a:spLocks noChangeArrowheads="1"/>
            </p:cNvSpPr>
            <p:nvPr/>
          </p:nvSpPr>
          <p:spPr bwMode="auto">
            <a:xfrm>
              <a:off x="0" y="0"/>
              <a:ext cx="1662" cy="589"/>
            </a:xfrm>
            <a:prstGeom prst="wedgeRoundRectCallout">
              <a:avLst>
                <a:gd name="adj1" fmla="val 58944"/>
                <a:gd name="adj2" fmla="val 29796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直线、射线和线段</a:t>
              </a:r>
              <a:endParaRPr lang="en-US" altLang="zh-CN" sz="2000">
                <a:solidFill>
                  <a:schemeClr val="tx1"/>
                </a:solidFill>
                <a:latin typeface="楷体_GB2312" pitchFamily="1" charset="-122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有什么区别？</a:t>
              </a:r>
            </a:p>
          </p:txBody>
        </p:sp>
        <p:pic>
          <p:nvPicPr>
            <p:cNvPr id="520197" name="Picture 11" descr="4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295" y="12"/>
              <a:ext cx="1134" cy="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20198" name="Picture 13" descr="1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850" y="2963863"/>
            <a:ext cx="8118475" cy="351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59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20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20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2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417513"/>
            <a:ext cx="6615113" cy="850900"/>
          </a:xfrm>
        </p:spPr>
        <p:txBody>
          <a:bodyPr/>
          <a:lstStyle/>
          <a:p>
            <a:pPr eaLnBrk="1" hangingPunct="1"/>
            <a:r>
              <a:rPr lang="zh-CN" altLang="zh-CN" sz="40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1" charset="-122"/>
              </a:rPr>
              <a:t>二、角的度量</a:t>
            </a:r>
            <a:endParaRPr lang="zh-CN" altLang="zh-CN" sz="40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楷体_GB2312" pitchFamily="1" charset="-122"/>
            </a:endParaRPr>
          </a:p>
        </p:txBody>
      </p:sp>
      <p:grpSp>
        <p:nvGrpSpPr>
          <p:cNvPr id="521219" name="Group 18"/>
          <p:cNvGrpSpPr>
            <a:grpSpLocks/>
          </p:cNvGrpSpPr>
          <p:nvPr/>
        </p:nvGrpSpPr>
        <p:grpSpPr bwMode="auto">
          <a:xfrm>
            <a:off x="4713288" y="1125538"/>
            <a:ext cx="3695700" cy="1819275"/>
            <a:chOff x="0" y="0"/>
            <a:chExt cx="2328" cy="1146"/>
          </a:xfrm>
        </p:grpSpPr>
        <p:sp>
          <p:nvSpPr>
            <p:cNvPr id="521220" name="AutoShape 27"/>
            <p:cNvSpPr>
              <a:spLocks noChangeArrowheads="1"/>
            </p:cNvSpPr>
            <p:nvPr/>
          </p:nvSpPr>
          <p:spPr bwMode="auto">
            <a:xfrm>
              <a:off x="0" y="0"/>
              <a:ext cx="1561" cy="589"/>
            </a:xfrm>
            <a:prstGeom prst="wedgeRoundRectCallout">
              <a:avLst>
                <a:gd name="adj1" fmla="val 58944"/>
                <a:gd name="adj2" fmla="val 29796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什么是角？怎样</a:t>
              </a:r>
              <a:endParaRPr lang="en-US" altLang="zh-CN" sz="2000">
                <a:solidFill>
                  <a:schemeClr val="tx1"/>
                </a:solidFill>
                <a:latin typeface="楷体_GB2312" pitchFamily="1" charset="-122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用量角器量角？</a:t>
              </a:r>
            </a:p>
          </p:txBody>
        </p:sp>
        <p:pic>
          <p:nvPicPr>
            <p:cNvPr id="521221" name="Picture 19" descr="4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194" y="12"/>
              <a:ext cx="1134" cy="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21222" name="Group 24"/>
          <p:cNvGrpSpPr>
            <a:grpSpLocks/>
          </p:cNvGrpSpPr>
          <p:nvPr/>
        </p:nvGrpSpPr>
        <p:grpSpPr bwMode="auto">
          <a:xfrm>
            <a:off x="3475038" y="2708275"/>
            <a:ext cx="4933950" cy="2087563"/>
            <a:chOff x="0" y="0"/>
            <a:chExt cx="3108" cy="1315"/>
          </a:xfrm>
        </p:grpSpPr>
        <p:sp>
          <p:nvSpPr>
            <p:cNvPr id="521223" name="AutoShape 27"/>
            <p:cNvSpPr>
              <a:spLocks noChangeArrowheads="1"/>
            </p:cNvSpPr>
            <p:nvPr/>
          </p:nvSpPr>
          <p:spPr bwMode="auto">
            <a:xfrm>
              <a:off x="0" y="0"/>
              <a:ext cx="2327" cy="590"/>
            </a:xfrm>
            <a:prstGeom prst="wedgeRoundRectCallout">
              <a:avLst>
                <a:gd name="adj1" fmla="val 54481"/>
                <a:gd name="adj2" fmla="val -4407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从一点引出两条射线所组成</a:t>
              </a:r>
              <a:endParaRPr lang="en-US" altLang="zh-CN" sz="2000">
                <a:solidFill>
                  <a:schemeClr val="tx1"/>
                </a:solidFill>
                <a:latin typeface="楷体_GB2312" pitchFamily="1" charset="-122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的图形叫做</a:t>
              </a:r>
              <a:r>
                <a:rPr lang="zh-CN" altLang="en-US" sz="2000">
                  <a:solidFill>
                    <a:srgbClr val="FF0000"/>
                  </a:solidFill>
                  <a:latin typeface="黑体" pitchFamily="49" charset="-122"/>
                  <a:ea typeface="黑体" pitchFamily="49" charset="-122"/>
                </a:rPr>
                <a:t>角</a:t>
              </a: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。</a:t>
              </a:r>
              <a:endParaRPr lang="zh-CN" altLang="en-US" sz="2000">
                <a:solidFill>
                  <a:schemeClr val="tx1"/>
                </a:solidFill>
              </a:endParaRPr>
            </a:p>
          </p:txBody>
        </p:sp>
        <p:pic>
          <p:nvPicPr>
            <p:cNvPr id="521224" name="Picture 22" descr="37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61" y="182"/>
              <a:ext cx="1047" cy="1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21225" name="Group 28"/>
          <p:cNvGrpSpPr>
            <a:grpSpLocks/>
          </p:cNvGrpSpPr>
          <p:nvPr/>
        </p:nvGrpSpPr>
        <p:grpSpPr bwMode="auto">
          <a:xfrm>
            <a:off x="539750" y="4149725"/>
            <a:ext cx="6481763" cy="2160588"/>
            <a:chOff x="0" y="0"/>
            <a:chExt cx="4083" cy="1361"/>
          </a:xfrm>
        </p:grpSpPr>
        <p:sp>
          <p:nvSpPr>
            <p:cNvPr id="521226" name="AutoShape 27"/>
            <p:cNvSpPr>
              <a:spLocks noChangeArrowheads="1"/>
            </p:cNvSpPr>
            <p:nvPr/>
          </p:nvSpPr>
          <p:spPr bwMode="auto">
            <a:xfrm>
              <a:off x="962" y="46"/>
              <a:ext cx="3121" cy="1315"/>
            </a:xfrm>
            <a:prstGeom prst="wedgeRoundRectCallout">
              <a:avLst>
                <a:gd name="adj1" fmla="val -56889"/>
                <a:gd name="adj2" fmla="val -16542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</a:rPr>
                <a:t>量角的步骤是：</a:t>
              </a:r>
              <a:endParaRPr lang="en-US" altLang="zh-CN" sz="2000">
                <a:solidFill>
                  <a:schemeClr val="tx1"/>
                </a:solidFill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000">
                  <a:solidFill>
                    <a:schemeClr val="tx1"/>
                  </a:solidFill>
                </a:rPr>
                <a:t>1. </a:t>
              </a:r>
              <a:r>
                <a:rPr lang="zh-CN" altLang="en-US" sz="2000">
                  <a:solidFill>
                    <a:schemeClr val="tx1"/>
                  </a:solidFill>
                </a:rPr>
                <a:t>把量角器的中心与角的顶点重合，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000">
                  <a:solidFill>
                    <a:schemeClr val="tx1"/>
                  </a:solidFill>
                </a:rPr>
                <a:t>    0 °</a:t>
              </a:r>
              <a:r>
                <a:rPr lang="zh-CN" altLang="en-US" sz="2000">
                  <a:solidFill>
                    <a:schemeClr val="tx1"/>
                  </a:solidFill>
                </a:rPr>
                <a:t>刻度线与角的一条边重合。</a:t>
              </a:r>
              <a:endParaRPr lang="en-US" altLang="zh-CN" sz="2000">
                <a:solidFill>
                  <a:schemeClr val="tx1"/>
                </a:solidFill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000">
                  <a:solidFill>
                    <a:schemeClr val="tx1"/>
                  </a:solidFill>
                </a:rPr>
                <a:t>2. </a:t>
              </a:r>
              <a:r>
                <a:rPr lang="zh-CN" altLang="en-US" sz="2000">
                  <a:solidFill>
                    <a:schemeClr val="tx1"/>
                  </a:solidFill>
                </a:rPr>
                <a:t>角的另一边所对的量角器上的刻度，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</a:rPr>
                <a:t>    就是这个角的度数。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2000">
                <a:solidFill>
                  <a:schemeClr val="tx1"/>
                </a:solidFill>
              </a:endParaRPr>
            </a:p>
          </p:txBody>
        </p:sp>
        <p:pic>
          <p:nvPicPr>
            <p:cNvPr id="521227" name="Picture 27" descr="11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798" cy="1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984241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21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521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21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2242" name="组合 9"/>
          <p:cNvGrpSpPr>
            <a:grpSpLocks/>
          </p:cNvGrpSpPr>
          <p:nvPr/>
        </p:nvGrpSpPr>
        <p:grpSpPr bwMode="auto">
          <a:xfrm>
            <a:off x="762000" y="2276475"/>
            <a:ext cx="7481888" cy="523875"/>
            <a:chOff x="0" y="0"/>
            <a:chExt cx="7481887" cy="523220"/>
          </a:xfrm>
        </p:grpSpPr>
        <p:sp>
          <p:nvSpPr>
            <p:cNvPr id="522243" name="Text Box 13"/>
            <p:cNvSpPr txBox="1">
              <a:spLocks noChangeArrowheads="1"/>
            </p:cNvSpPr>
            <p:nvPr/>
          </p:nvSpPr>
          <p:spPr bwMode="auto">
            <a:xfrm>
              <a:off x="1513284" y="0"/>
              <a:ext cx="142875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r>
                <a:rPr lang="zh-CN" altLang="en-US">
                  <a:solidFill>
                    <a:schemeClr val="tx1"/>
                  </a:solidFill>
                  <a:latin typeface="楷体_GB2312" pitchFamily="1" charset="-122"/>
                </a:rPr>
                <a:t>平角</a:t>
              </a:r>
              <a:endParaRPr lang="en-US" altLang="zh-CN">
                <a:solidFill>
                  <a:schemeClr val="tx1"/>
                </a:solidFill>
                <a:latin typeface="楷体_GB2312" pitchFamily="1" charset="-122"/>
              </a:endParaRPr>
            </a:p>
          </p:txBody>
        </p:sp>
        <p:sp>
          <p:nvSpPr>
            <p:cNvPr id="522244" name="Text Box 13"/>
            <p:cNvSpPr txBox="1">
              <a:spLocks noChangeArrowheads="1"/>
            </p:cNvSpPr>
            <p:nvPr/>
          </p:nvSpPr>
          <p:spPr bwMode="auto">
            <a:xfrm>
              <a:off x="3026568" y="0"/>
              <a:ext cx="142875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r>
                <a:rPr lang="zh-CN" altLang="en-US">
                  <a:solidFill>
                    <a:schemeClr val="tx1"/>
                  </a:solidFill>
                  <a:latin typeface="楷体_GB2312" pitchFamily="1" charset="-122"/>
                </a:rPr>
                <a:t>钝角</a:t>
              </a:r>
              <a:endParaRPr lang="en-US" altLang="zh-CN">
                <a:solidFill>
                  <a:schemeClr val="tx1"/>
                </a:solidFill>
                <a:latin typeface="楷体_GB2312" pitchFamily="1" charset="-122"/>
              </a:endParaRPr>
            </a:p>
          </p:txBody>
        </p:sp>
        <p:sp>
          <p:nvSpPr>
            <p:cNvPr id="522245" name="Text Box 13"/>
            <p:cNvSpPr txBox="1">
              <a:spLocks noChangeArrowheads="1"/>
            </p:cNvSpPr>
            <p:nvPr/>
          </p:nvSpPr>
          <p:spPr bwMode="auto">
            <a:xfrm>
              <a:off x="4539852" y="0"/>
              <a:ext cx="142875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r>
                <a:rPr lang="zh-CN" altLang="en-US">
                  <a:solidFill>
                    <a:schemeClr val="tx1"/>
                  </a:solidFill>
                  <a:latin typeface="楷体_GB2312" pitchFamily="1" charset="-122"/>
                </a:rPr>
                <a:t>直角</a:t>
              </a:r>
              <a:endParaRPr lang="en-US" altLang="zh-CN">
                <a:solidFill>
                  <a:schemeClr val="tx1"/>
                </a:solidFill>
                <a:latin typeface="楷体_GB2312" pitchFamily="1" charset="-122"/>
              </a:endParaRPr>
            </a:p>
          </p:txBody>
        </p:sp>
        <p:sp>
          <p:nvSpPr>
            <p:cNvPr id="522246" name="Text Box 13"/>
            <p:cNvSpPr txBox="1">
              <a:spLocks noChangeArrowheads="1"/>
            </p:cNvSpPr>
            <p:nvPr/>
          </p:nvSpPr>
          <p:spPr bwMode="auto">
            <a:xfrm>
              <a:off x="6053137" y="0"/>
              <a:ext cx="142875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r>
                <a:rPr lang="zh-CN" altLang="en-US">
                  <a:solidFill>
                    <a:schemeClr val="tx1"/>
                  </a:solidFill>
                  <a:latin typeface="楷体_GB2312" pitchFamily="1" charset="-122"/>
                </a:rPr>
                <a:t>锐角</a:t>
              </a:r>
              <a:endParaRPr lang="en-US" altLang="zh-CN">
                <a:solidFill>
                  <a:schemeClr val="tx1"/>
                </a:solidFill>
                <a:latin typeface="楷体_GB2312" pitchFamily="1" charset="-122"/>
              </a:endParaRPr>
            </a:p>
          </p:txBody>
        </p:sp>
        <p:sp>
          <p:nvSpPr>
            <p:cNvPr id="522247" name="Text Box 13"/>
            <p:cNvSpPr txBox="1">
              <a:spLocks noChangeArrowheads="1"/>
            </p:cNvSpPr>
            <p:nvPr/>
          </p:nvSpPr>
          <p:spPr bwMode="auto">
            <a:xfrm>
              <a:off x="0" y="0"/>
              <a:ext cx="142875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r>
                <a:rPr lang="zh-CN" altLang="en-US">
                  <a:solidFill>
                    <a:schemeClr val="tx1"/>
                  </a:solidFill>
                  <a:latin typeface="楷体_GB2312" pitchFamily="1" charset="-122"/>
                </a:rPr>
                <a:t>周角</a:t>
              </a:r>
              <a:endParaRPr lang="en-US" altLang="zh-CN">
                <a:solidFill>
                  <a:schemeClr val="tx1"/>
                </a:solidFill>
                <a:latin typeface="楷体_GB2312" pitchFamily="1" charset="-122"/>
              </a:endParaRPr>
            </a:p>
          </p:txBody>
        </p:sp>
      </p:grpSp>
      <p:sp>
        <p:nvSpPr>
          <p:cNvPr id="52224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417513"/>
            <a:ext cx="6615113" cy="850900"/>
          </a:xfrm>
        </p:spPr>
        <p:txBody>
          <a:bodyPr/>
          <a:lstStyle/>
          <a:p>
            <a:pPr eaLnBrk="1" hangingPunct="1"/>
            <a:r>
              <a:rPr lang="zh-CN" altLang="zh-CN" sz="40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1" charset="-122"/>
              </a:rPr>
              <a:t>二、角的度量</a:t>
            </a:r>
            <a:endParaRPr lang="zh-CN" altLang="zh-CN" sz="40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楷体_GB2312" pitchFamily="1" charset="-122"/>
            </a:endParaRPr>
          </a:p>
        </p:txBody>
      </p:sp>
      <p:sp>
        <p:nvSpPr>
          <p:cNvPr id="522249" name="Text Box 10"/>
          <p:cNvSpPr txBox="1">
            <a:spLocks noChangeArrowheads="1"/>
          </p:cNvSpPr>
          <p:nvPr/>
        </p:nvSpPr>
        <p:spPr bwMode="auto">
          <a:xfrm>
            <a:off x="3275013" y="2276475"/>
            <a:ext cx="914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zh-CN">
                <a:solidFill>
                  <a:srgbClr val="FF0000"/>
                </a:solidFill>
                <a:latin typeface="楷体_GB2312" pitchFamily="1" charset="-122"/>
              </a:rPr>
              <a:t>＞</a:t>
            </a:r>
          </a:p>
        </p:txBody>
      </p:sp>
      <p:sp>
        <p:nvSpPr>
          <p:cNvPr id="522250" name="Text Box 10"/>
          <p:cNvSpPr txBox="1">
            <a:spLocks noChangeArrowheads="1"/>
          </p:cNvSpPr>
          <p:nvPr/>
        </p:nvSpPr>
        <p:spPr bwMode="auto">
          <a:xfrm>
            <a:off x="4787900" y="2276475"/>
            <a:ext cx="914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zh-CN">
                <a:solidFill>
                  <a:srgbClr val="FF0000"/>
                </a:solidFill>
                <a:latin typeface="楷体_GB2312" pitchFamily="1" charset="-122"/>
              </a:rPr>
              <a:t>＞</a:t>
            </a:r>
          </a:p>
        </p:txBody>
      </p:sp>
      <p:sp>
        <p:nvSpPr>
          <p:cNvPr id="522251" name="Text Box 10"/>
          <p:cNvSpPr txBox="1">
            <a:spLocks noChangeArrowheads="1"/>
          </p:cNvSpPr>
          <p:nvPr/>
        </p:nvSpPr>
        <p:spPr bwMode="auto">
          <a:xfrm>
            <a:off x="6300788" y="2276475"/>
            <a:ext cx="914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zh-CN">
                <a:solidFill>
                  <a:srgbClr val="FF0000"/>
                </a:solidFill>
                <a:latin typeface="楷体_GB2312" pitchFamily="1" charset="-122"/>
              </a:rPr>
              <a:t>＞</a:t>
            </a:r>
          </a:p>
        </p:txBody>
      </p:sp>
      <p:sp>
        <p:nvSpPr>
          <p:cNvPr id="522252" name="Text Box 10"/>
          <p:cNvSpPr txBox="1">
            <a:spLocks noChangeArrowheads="1"/>
          </p:cNvSpPr>
          <p:nvPr/>
        </p:nvSpPr>
        <p:spPr bwMode="auto">
          <a:xfrm>
            <a:off x="1763713" y="2276475"/>
            <a:ext cx="914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zh-CN">
                <a:solidFill>
                  <a:srgbClr val="FF0000"/>
                </a:solidFill>
                <a:latin typeface="楷体_GB2312" pitchFamily="1" charset="-122"/>
              </a:rPr>
              <a:t>＞</a:t>
            </a:r>
          </a:p>
        </p:txBody>
      </p:sp>
      <p:sp>
        <p:nvSpPr>
          <p:cNvPr id="522253" name="Text Box 13"/>
          <p:cNvSpPr txBox="1">
            <a:spLocks noChangeArrowheads="1"/>
          </p:cNvSpPr>
          <p:nvPr/>
        </p:nvSpPr>
        <p:spPr bwMode="auto">
          <a:xfrm>
            <a:off x="2032000" y="6119813"/>
            <a:ext cx="10715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sz="2400">
                <a:solidFill>
                  <a:srgbClr val="FF0000"/>
                </a:solidFill>
                <a:latin typeface="楷体_GB2312" pitchFamily="1" charset="-122"/>
              </a:rPr>
              <a:t>钝角</a:t>
            </a:r>
            <a:endParaRPr lang="en-US" altLang="zh-CN" sz="2400">
              <a:solidFill>
                <a:srgbClr val="FF0000"/>
              </a:solidFill>
              <a:latin typeface="楷体_GB2312" pitchFamily="1" charset="-122"/>
            </a:endParaRPr>
          </a:p>
        </p:txBody>
      </p:sp>
      <p:sp>
        <p:nvSpPr>
          <p:cNvPr id="522254" name="Text Box 13"/>
          <p:cNvSpPr txBox="1">
            <a:spLocks noChangeArrowheads="1"/>
          </p:cNvSpPr>
          <p:nvPr/>
        </p:nvSpPr>
        <p:spPr bwMode="auto">
          <a:xfrm>
            <a:off x="4538663" y="6119813"/>
            <a:ext cx="10715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sz="2400">
                <a:solidFill>
                  <a:srgbClr val="FF0000"/>
                </a:solidFill>
                <a:latin typeface="楷体_GB2312" pitchFamily="1" charset="-122"/>
              </a:rPr>
              <a:t>锐角</a:t>
            </a:r>
            <a:endParaRPr lang="en-US" altLang="zh-CN" sz="2400">
              <a:solidFill>
                <a:srgbClr val="FF0000"/>
              </a:solidFill>
              <a:latin typeface="楷体_GB2312" pitchFamily="1" charset="-122"/>
            </a:endParaRPr>
          </a:p>
        </p:txBody>
      </p:sp>
      <p:sp>
        <p:nvSpPr>
          <p:cNvPr id="522255" name="Text Box 13"/>
          <p:cNvSpPr txBox="1">
            <a:spLocks noChangeArrowheads="1"/>
          </p:cNvSpPr>
          <p:nvPr/>
        </p:nvSpPr>
        <p:spPr bwMode="auto">
          <a:xfrm>
            <a:off x="6899275" y="6119813"/>
            <a:ext cx="10715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sz="2400">
                <a:solidFill>
                  <a:srgbClr val="FF0000"/>
                </a:solidFill>
                <a:latin typeface="楷体_GB2312" pitchFamily="1" charset="-122"/>
              </a:rPr>
              <a:t>直角</a:t>
            </a:r>
            <a:endParaRPr lang="en-US" altLang="zh-CN" sz="2400">
              <a:solidFill>
                <a:srgbClr val="FF0000"/>
              </a:solidFill>
              <a:latin typeface="楷体_GB2312" pitchFamily="1" charset="-122"/>
            </a:endParaRPr>
          </a:p>
        </p:txBody>
      </p:sp>
      <p:grpSp>
        <p:nvGrpSpPr>
          <p:cNvPr id="522256" name="Group 43"/>
          <p:cNvGrpSpPr>
            <a:grpSpLocks/>
          </p:cNvGrpSpPr>
          <p:nvPr/>
        </p:nvGrpSpPr>
        <p:grpSpPr bwMode="auto">
          <a:xfrm>
            <a:off x="4686300" y="620713"/>
            <a:ext cx="3971925" cy="1819275"/>
            <a:chOff x="0" y="0"/>
            <a:chExt cx="2502" cy="1146"/>
          </a:xfrm>
        </p:grpSpPr>
        <p:sp>
          <p:nvSpPr>
            <p:cNvPr id="522257" name="AutoShape 27"/>
            <p:cNvSpPr>
              <a:spLocks noChangeArrowheads="1"/>
            </p:cNvSpPr>
            <p:nvPr/>
          </p:nvSpPr>
          <p:spPr bwMode="auto">
            <a:xfrm>
              <a:off x="0" y="0"/>
              <a:ext cx="1735" cy="589"/>
            </a:xfrm>
            <a:prstGeom prst="wedgeRoundRectCallout">
              <a:avLst>
                <a:gd name="adj1" fmla="val 58944"/>
                <a:gd name="adj2" fmla="val 29796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角分哪几类？它们</a:t>
              </a:r>
              <a:endParaRPr lang="en-US" altLang="zh-CN" sz="2000">
                <a:solidFill>
                  <a:schemeClr val="tx1"/>
                </a:solidFill>
                <a:latin typeface="楷体_GB2312" pitchFamily="1" charset="-122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有什么关系？</a:t>
              </a:r>
            </a:p>
          </p:txBody>
        </p:sp>
        <p:pic>
          <p:nvPicPr>
            <p:cNvPr id="522258" name="Picture 44" descr="4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368" y="12"/>
              <a:ext cx="1134" cy="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22259" name="Group 50"/>
          <p:cNvGrpSpPr>
            <a:grpSpLocks/>
          </p:cNvGrpSpPr>
          <p:nvPr/>
        </p:nvGrpSpPr>
        <p:grpSpPr bwMode="auto">
          <a:xfrm>
            <a:off x="301625" y="2690813"/>
            <a:ext cx="6534150" cy="1798637"/>
            <a:chOff x="0" y="0"/>
            <a:chExt cx="4116" cy="1133"/>
          </a:xfrm>
        </p:grpSpPr>
        <p:pic>
          <p:nvPicPr>
            <p:cNvPr id="522260" name="Picture 48" descr="37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0" y="0"/>
              <a:ext cx="1047" cy="1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22261" name="AutoShape 27"/>
            <p:cNvSpPr>
              <a:spLocks noChangeArrowheads="1"/>
            </p:cNvSpPr>
            <p:nvPr/>
          </p:nvSpPr>
          <p:spPr bwMode="auto">
            <a:xfrm>
              <a:off x="999" y="136"/>
              <a:ext cx="3117" cy="590"/>
            </a:xfrm>
            <a:prstGeom prst="wedgeRoundRectCallout">
              <a:avLst>
                <a:gd name="adj1" fmla="val -56032"/>
                <a:gd name="adj2" fmla="val -12542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</a:rPr>
                <a:t>周角是</a:t>
              </a:r>
              <a:r>
                <a:rPr lang="en-US" altLang="zh-CN" sz="2000">
                  <a:solidFill>
                    <a:schemeClr val="tx1"/>
                  </a:solidFill>
                </a:rPr>
                <a:t>360 °</a:t>
              </a:r>
              <a:r>
                <a:rPr lang="zh-CN" altLang="en-US" sz="2000">
                  <a:solidFill>
                    <a:schemeClr val="tx1"/>
                  </a:solidFill>
                </a:rPr>
                <a:t>，平角是</a:t>
              </a:r>
              <a:r>
                <a:rPr lang="en-US" altLang="zh-CN" sz="2000">
                  <a:solidFill>
                    <a:schemeClr val="tx1"/>
                  </a:solidFill>
                </a:rPr>
                <a:t>180 °</a:t>
              </a:r>
              <a:r>
                <a:rPr lang="zh-CN" altLang="en-US" sz="2000">
                  <a:solidFill>
                    <a:schemeClr val="tx1"/>
                  </a:solidFill>
                </a:rPr>
                <a:t>，直角是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000">
                  <a:solidFill>
                    <a:schemeClr val="tx1"/>
                  </a:solidFill>
                </a:rPr>
                <a:t>90 °</a:t>
              </a:r>
              <a:r>
                <a:rPr lang="zh-CN" altLang="en-US" sz="2000">
                  <a:solidFill>
                    <a:schemeClr val="tx1"/>
                  </a:solidFill>
                </a:rPr>
                <a:t>，所以</a:t>
              </a:r>
              <a:r>
                <a:rPr lang="en-US" altLang="zh-CN" sz="2000">
                  <a:solidFill>
                    <a:schemeClr val="tx1"/>
                  </a:solidFill>
                </a:rPr>
                <a:t>1</a:t>
              </a:r>
              <a:r>
                <a:rPr lang="zh-CN" altLang="en-US" sz="2000">
                  <a:solidFill>
                    <a:schemeClr val="tx1"/>
                  </a:solidFill>
                </a:rPr>
                <a:t>周角</a:t>
              </a:r>
              <a:r>
                <a:rPr lang="zh-CN" altLang="en-US" sz="2000"/>
                <a:t>＝</a:t>
              </a:r>
              <a:r>
                <a:rPr lang="en-US" altLang="zh-CN" sz="2000">
                  <a:solidFill>
                    <a:schemeClr val="tx1"/>
                  </a:solidFill>
                </a:rPr>
                <a:t>2</a:t>
              </a:r>
              <a:r>
                <a:rPr lang="zh-CN" altLang="en-US" sz="2000">
                  <a:solidFill>
                    <a:schemeClr val="tx1"/>
                  </a:solidFill>
                </a:rPr>
                <a:t>平角</a:t>
              </a:r>
              <a:r>
                <a:rPr lang="zh-CN" altLang="en-US" sz="2000"/>
                <a:t>＝</a:t>
              </a:r>
              <a:r>
                <a:rPr lang="en-US" altLang="zh-CN" sz="2000">
                  <a:solidFill>
                    <a:schemeClr val="tx1"/>
                  </a:solidFill>
                </a:rPr>
                <a:t>4</a:t>
              </a:r>
              <a:r>
                <a:rPr lang="zh-CN" altLang="en-US" sz="2000">
                  <a:solidFill>
                    <a:schemeClr val="tx1"/>
                  </a:solidFill>
                </a:rPr>
                <a:t>直角。</a:t>
              </a:r>
            </a:p>
          </p:txBody>
        </p:sp>
      </p:grpSp>
      <p:grpSp>
        <p:nvGrpSpPr>
          <p:cNvPr id="522262" name="Group 102"/>
          <p:cNvGrpSpPr>
            <a:grpSpLocks/>
          </p:cNvGrpSpPr>
          <p:nvPr/>
        </p:nvGrpSpPr>
        <p:grpSpPr bwMode="auto">
          <a:xfrm>
            <a:off x="1006475" y="4513263"/>
            <a:ext cx="7461250" cy="2070100"/>
            <a:chOff x="0" y="0"/>
            <a:chExt cx="4700" cy="1304"/>
          </a:xfrm>
        </p:grpSpPr>
        <p:cxnSp>
          <p:nvCxnSpPr>
            <p:cNvPr id="522263" name="直接连接符 51"/>
            <p:cNvCxnSpPr>
              <a:cxnSpLocks noChangeShapeType="1"/>
            </p:cNvCxnSpPr>
            <p:nvPr/>
          </p:nvCxnSpPr>
          <p:spPr bwMode="auto">
            <a:xfrm>
              <a:off x="3825" y="791"/>
              <a:ext cx="29" cy="80"/>
            </a:xfrm>
            <a:prstGeom prst="line">
              <a:avLst/>
            </a:pr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522264" name="Group 86"/>
            <p:cNvGrpSpPr>
              <a:grpSpLocks/>
            </p:cNvGrpSpPr>
            <p:nvPr/>
          </p:nvGrpSpPr>
          <p:grpSpPr bwMode="auto">
            <a:xfrm>
              <a:off x="0" y="0"/>
              <a:ext cx="4700" cy="1304"/>
              <a:chOff x="0" y="0"/>
              <a:chExt cx="4700" cy="1304"/>
            </a:xfrm>
          </p:grpSpPr>
          <p:grpSp>
            <p:nvGrpSpPr>
              <p:cNvPr id="522265" name="Group 87"/>
              <p:cNvGrpSpPr>
                <a:grpSpLocks/>
              </p:cNvGrpSpPr>
              <p:nvPr/>
            </p:nvGrpSpPr>
            <p:grpSpPr bwMode="auto">
              <a:xfrm>
                <a:off x="0" y="0"/>
                <a:ext cx="4700" cy="1304"/>
                <a:chOff x="0" y="0"/>
                <a:chExt cx="4700" cy="1304"/>
              </a:xfrm>
            </p:grpSpPr>
            <p:sp>
              <p:nvSpPr>
                <p:cNvPr id="522266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335" y="1012"/>
                  <a:ext cx="1305" cy="29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har char="•"/>
                    <a:defRPr sz="28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4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0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16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50000"/>
                    </a:spcBef>
                    <a:buFontTx/>
                    <a:buNone/>
                  </a:pPr>
                  <a:r>
                    <a:rPr lang="zh-CN" altLang="en-US" sz="2400">
                      <a:solidFill>
                        <a:schemeClr val="tx1"/>
                      </a:solidFill>
                      <a:latin typeface="楷体_GB2312" pitchFamily="1" charset="-122"/>
                    </a:rPr>
                    <a:t>（     ）</a:t>
                  </a:r>
                  <a:endParaRPr lang="en-US" altLang="zh-CN" sz="2400">
                    <a:solidFill>
                      <a:schemeClr val="tx1"/>
                    </a:solidFill>
                    <a:latin typeface="楷体_GB2312" pitchFamily="1" charset="-122"/>
                  </a:endParaRPr>
                </a:p>
              </p:txBody>
            </p:sp>
            <p:sp>
              <p:nvSpPr>
                <p:cNvPr id="522267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0" y="0"/>
                  <a:ext cx="3335" cy="33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har char="•"/>
                    <a:defRPr sz="28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4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0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16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50000"/>
                    </a:spcBef>
                    <a:buFontTx/>
                    <a:buNone/>
                  </a:pPr>
                  <a:r>
                    <a:rPr lang="zh-CN" altLang="en-US">
                      <a:solidFill>
                        <a:schemeClr val="tx1"/>
                      </a:solidFill>
                      <a:latin typeface="楷体_GB2312" pitchFamily="1" charset="-122"/>
                    </a:rPr>
                    <a:t>下面的角各是哪一种角？</a:t>
                  </a:r>
                  <a:endParaRPr lang="en-US" altLang="zh-CN">
                    <a:solidFill>
                      <a:schemeClr val="tx1"/>
                    </a:solidFill>
                    <a:latin typeface="楷体_GB2312" pitchFamily="1" charset="-122"/>
                  </a:endParaRPr>
                </a:p>
              </p:txBody>
            </p:sp>
            <p:grpSp>
              <p:nvGrpSpPr>
                <p:cNvPr id="522268" name="Group 89"/>
                <p:cNvGrpSpPr>
                  <a:grpSpLocks/>
                </p:cNvGrpSpPr>
                <p:nvPr/>
              </p:nvGrpSpPr>
              <p:grpSpPr bwMode="auto">
                <a:xfrm>
                  <a:off x="554" y="453"/>
                  <a:ext cx="1258" cy="540"/>
                  <a:chOff x="0" y="0"/>
                  <a:chExt cx="1258" cy="540"/>
                </a:xfrm>
              </p:grpSpPr>
              <p:cxnSp>
                <p:nvCxnSpPr>
                  <p:cNvPr id="522269" name="直接连接符 36"/>
                  <p:cNvCxnSpPr>
                    <a:cxnSpLocks noChangeShapeType="1"/>
                  </p:cNvCxnSpPr>
                  <p:nvPr/>
                </p:nvCxnSpPr>
                <p:spPr bwMode="auto">
                  <a:xfrm rot="16200000" flipH="1">
                    <a:off x="-45" y="45"/>
                    <a:ext cx="540" cy="450"/>
                  </a:xfrm>
                  <a:prstGeom prst="line">
                    <a:avLst/>
                  </a:prstGeom>
                  <a:noFill/>
                  <a:ln w="19050" cmpd="sng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522270" name="直接连接符 37"/>
                  <p:cNvCxnSpPr>
                    <a:cxnSpLocks noChangeShapeType="1"/>
                  </p:cNvCxnSpPr>
                  <p:nvPr/>
                </p:nvCxnSpPr>
                <p:spPr bwMode="auto">
                  <a:xfrm rot="10800000" flipV="1">
                    <a:off x="448" y="305"/>
                    <a:ext cx="810" cy="231"/>
                  </a:xfrm>
                  <a:prstGeom prst="line">
                    <a:avLst/>
                  </a:prstGeom>
                  <a:noFill/>
                  <a:ln w="19050" cmpd="sng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</p:grpSp>
            <p:grpSp>
              <p:nvGrpSpPr>
                <p:cNvPr id="522271" name="组合 58"/>
                <p:cNvGrpSpPr>
                  <a:grpSpLocks/>
                </p:cNvGrpSpPr>
                <p:nvPr/>
              </p:nvGrpSpPr>
              <p:grpSpPr bwMode="auto">
                <a:xfrm rot="3341042">
                  <a:off x="2287" y="96"/>
                  <a:ext cx="576" cy="898"/>
                  <a:chOff x="0" y="0"/>
                  <a:chExt cx="914020" cy="1426042"/>
                </a:xfrm>
              </p:grpSpPr>
              <p:cxnSp>
                <p:nvCxnSpPr>
                  <p:cNvPr id="522272" name="直接连接符 41"/>
                  <p:cNvCxnSpPr>
                    <a:cxnSpLocks noChangeShapeType="1"/>
                  </p:cNvCxnSpPr>
                  <p:nvPr/>
                </p:nvCxnSpPr>
                <p:spPr bwMode="auto">
                  <a:xfrm rot="5400000" flipH="1" flipV="1">
                    <a:off x="-178595" y="178595"/>
                    <a:ext cx="1127242" cy="770052"/>
                  </a:xfrm>
                  <a:prstGeom prst="line">
                    <a:avLst/>
                  </a:prstGeom>
                  <a:noFill/>
                  <a:ln w="19050" cmpd="sng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522273" name="直接连接符 42"/>
                  <p:cNvCxnSpPr>
                    <a:cxnSpLocks noChangeShapeType="1"/>
                  </p:cNvCxnSpPr>
                  <p:nvPr/>
                </p:nvCxnSpPr>
                <p:spPr bwMode="auto">
                  <a:xfrm rot="16200000" flipV="1">
                    <a:off x="132964" y="644986"/>
                    <a:ext cx="1419236" cy="142876"/>
                  </a:xfrm>
                  <a:prstGeom prst="line">
                    <a:avLst/>
                  </a:prstGeom>
                  <a:noFill/>
                  <a:ln w="19050" cmpd="sng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</p:grpSp>
            <p:grpSp>
              <p:nvGrpSpPr>
                <p:cNvPr id="522274" name="组合 59"/>
                <p:cNvGrpSpPr>
                  <a:grpSpLocks/>
                </p:cNvGrpSpPr>
                <p:nvPr/>
              </p:nvGrpSpPr>
              <p:grpSpPr bwMode="auto">
                <a:xfrm>
                  <a:off x="3580" y="333"/>
                  <a:ext cx="912" cy="566"/>
                  <a:chOff x="0" y="0"/>
                  <a:chExt cx="1449614" cy="899384"/>
                </a:xfrm>
              </p:grpSpPr>
              <p:cxnSp>
                <p:nvCxnSpPr>
                  <p:cNvPr id="522275" name="直接连接符 51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0" y="0"/>
                    <a:ext cx="327134" cy="899384"/>
                  </a:xfrm>
                  <a:prstGeom prst="line">
                    <a:avLst/>
                  </a:prstGeom>
                  <a:noFill/>
                  <a:ln w="19050" cmpd="sng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522276" name="直接连接符 52"/>
                  <p:cNvCxnSpPr>
                    <a:cxnSpLocks noChangeShapeType="1"/>
                  </p:cNvCxnSpPr>
                  <p:nvPr/>
                </p:nvCxnSpPr>
                <p:spPr bwMode="auto">
                  <a:xfrm rot="10800000" flipV="1">
                    <a:off x="322374" y="507362"/>
                    <a:ext cx="1127240" cy="382480"/>
                  </a:xfrm>
                  <a:prstGeom prst="line">
                    <a:avLst/>
                  </a:prstGeom>
                  <a:noFill/>
                  <a:ln w="19050" cmpd="sng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</p:grpSp>
            <p:sp>
              <p:nvSpPr>
                <p:cNvPr id="522277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1910" y="1013"/>
                  <a:ext cx="1305" cy="29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har char="•"/>
                    <a:defRPr sz="28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4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0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16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50000"/>
                    </a:spcBef>
                    <a:buFontTx/>
                    <a:buNone/>
                  </a:pPr>
                  <a:r>
                    <a:rPr lang="zh-CN" altLang="en-US" sz="2400">
                      <a:solidFill>
                        <a:schemeClr val="tx1"/>
                      </a:solidFill>
                      <a:latin typeface="楷体_GB2312" pitchFamily="1" charset="-122"/>
                    </a:rPr>
                    <a:t>（     ）</a:t>
                  </a:r>
                  <a:endParaRPr lang="en-US" altLang="zh-CN" sz="2400">
                    <a:solidFill>
                      <a:schemeClr val="tx1"/>
                    </a:solidFill>
                    <a:latin typeface="楷体_GB2312" pitchFamily="1" charset="-122"/>
                  </a:endParaRPr>
                </a:p>
              </p:txBody>
            </p:sp>
            <p:sp>
              <p:nvSpPr>
                <p:cNvPr id="522278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3395" y="1012"/>
                  <a:ext cx="1305" cy="29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har char="•"/>
                    <a:defRPr sz="28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4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0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16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50000"/>
                    </a:spcBef>
                    <a:buFontTx/>
                    <a:buNone/>
                  </a:pPr>
                  <a:r>
                    <a:rPr lang="zh-CN" altLang="en-US" sz="2400">
                      <a:solidFill>
                        <a:schemeClr val="tx1"/>
                      </a:solidFill>
                      <a:latin typeface="楷体_GB2312" pitchFamily="1" charset="-122"/>
                    </a:rPr>
                    <a:t>（     ）</a:t>
                  </a:r>
                  <a:endParaRPr lang="en-US" altLang="zh-CN" sz="2400">
                    <a:solidFill>
                      <a:schemeClr val="tx1"/>
                    </a:solidFill>
                    <a:latin typeface="楷体_GB2312" pitchFamily="1" charset="-122"/>
                  </a:endParaRPr>
                </a:p>
              </p:txBody>
            </p:sp>
          </p:grpSp>
          <p:cxnSp>
            <p:nvCxnSpPr>
              <p:cNvPr id="522279" name="直接连接符 52"/>
              <p:cNvCxnSpPr>
                <a:cxnSpLocks noChangeShapeType="1"/>
              </p:cNvCxnSpPr>
              <p:nvPr/>
            </p:nvCxnSpPr>
            <p:spPr bwMode="auto">
              <a:xfrm flipH="1">
                <a:off x="3761" y="793"/>
                <a:ext cx="71" cy="25"/>
              </a:xfrm>
              <a:prstGeom prst="line">
                <a:avLst/>
              </a:prstGeom>
              <a:noFill/>
              <a:ln w="19050" cmpd="sng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</p:spTree>
    <p:extLst>
      <p:ext uri="{BB962C8B-B14F-4D97-AF65-F5344CB8AC3E}">
        <p14:creationId xmlns:p14="http://schemas.microsoft.com/office/powerpoint/2010/main" val="3974108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22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3000"/>
                                        <p:tgtEl>
                                          <p:spTgt spid="522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522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38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522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43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522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48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522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22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522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49" grpId="0" autoUpdateAnimBg="0"/>
      <p:bldP spid="522250" grpId="0" autoUpdateAnimBg="0"/>
      <p:bldP spid="522251" grpId="0" autoUpdateAnimBg="0"/>
      <p:bldP spid="522252" grpId="0" autoUpdateAnimBg="0"/>
      <p:bldP spid="522253" grpId="0" autoUpdateAnimBg="0"/>
      <p:bldP spid="522254" grpId="0" autoUpdateAnimBg="0"/>
      <p:bldP spid="522255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2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417513"/>
            <a:ext cx="6615113" cy="850900"/>
          </a:xfrm>
        </p:spPr>
        <p:txBody>
          <a:bodyPr/>
          <a:lstStyle/>
          <a:p>
            <a:pPr eaLnBrk="1" hangingPunct="1"/>
            <a:r>
              <a:rPr lang="zh-CN" altLang="zh-CN" sz="40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1" charset="-122"/>
              </a:rPr>
              <a:t>三、平行四边形和梯形</a:t>
            </a:r>
            <a:endParaRPr lang="zh-CN" altLang="zh-CN" sz="40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楷体_GB2312" pitchFamily="1" charset="-122"/>
            </a:endParaRPr>
          </a:p>
        </p:txBody>
      </p:sp>
      <p:grpSp>
        <p:nvGrpSpPr>
          <p:cNvPr id="523267" name="Group 17"/>
          <p:cNvGrpSpPr>
            <a:grpSpLocks/>
          </p:cNvGrpSpPr>
          <p:nvPr/>
        </p:nvGrpSpPr>
        <p:grpSpPr bwMode="auto">
          <a:xfrm>
            <a:off x="3560763" y="1812925"/>
            <a:ext cx="4749800" cy="1819275"/>
            <a:chOff x="0" y="0"/>
            <a:chExt cx="2991" cy="1146"/>
          </a:xfrm>
        </p:grpSpPr>
        <p:pic>
          <p:nvPicPr>
            <p:cNvPr id="523268" name="Picture 18" descr="4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857" y="12"/>
              <a:ext cx="1134" cy="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23269" name="AutoShape 27"/>
            <p:cNvSpPr>
              <a:spLocks noChangeArrowheads="1"/>
            </p:cNvSpPr>
            <p:nvPr/>
          </p:nvSpPr>
          <p:spPr bwMode="auto">
            <a:xfrm>
              <a:off x="0" y="0"/>
              <a:ext cx="2245" cy="589"/>
            </a:xfrm>
            <a:prstGeom prst="wedgeRoundRectCallout">
              <a:avLst>
                <a:gd name="adj1" fmla="val 55213"/>
                <a:gd name="adj2" fmla="val 29796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在同一平面内，两条直线</a:t>
              </a:r>
              <a:endParaRPr lang="en-US" altLang="zh-CN" sz="2000">
                <a:solidFill>
                  <a:schemeClr val="tx1"/>
                </a:solidFill>
                <a:latin typeface="楷体_GB2312" pitchFamily="1" charset="-122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有哪两种位置关系？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2000">
                <a:solidFill>
                  <a:schemeClr val="tx1"/>
                </a:solidFill>
                <a:latin typeface="楷体_GB2312" pitchFamily="1" charset="-122"/>
              </a:endParaRPr>
            </a:p>
          </p:txBody>
        </p:sp>
      </p:grpSp>
      <p:grpSp>
        <p:nvGrpSpPr>
          <p:cNvPr id="523270" name="Group 42"/>
          <p:cNvGrpSpPr>
            <a:grpSpLocks/>
          </p:cNvGrpSpPr>
          <p:nvPr/>
        </p:nvGrpSpPr>
        <p:grpSpPr bwMode="auto">
          <a:xfrm>
            <a:off x="1258888" y="3357563"/>
            <a:ext cx="5676900" cy="1847850"/>
            <a:chOff x="0" y="0"/>
            <a:chExt cx="3576" cy="1164"/>
          </a:xfrm>
        </p:grpSpPr>
        <p:sp>
          <p:nvSpPr>
            <p:cNvPr id="523271" name="Text Box 13"/>
            <p:cNvSpPr txBox="1">
              <a:spLocks noChangeArrowheads="1"/>
            </p:cNvSpPr>
            <p:nvPr/>
          </p:nvSpPr>
          <p:spPr bwMode="auto">
            <a:xfrm>
              <a:off x="2316" y="818"/>
              <a:ext cx="1260" cy="3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r>
                <a:rPr lang="zh-CN" altLang="en-US" sz="3000">
                  <a:solidFill>
                    <a:schemeClr val="tx1"/>
                  </a:solidFill>
                  <a:latin typeface="楷体_GB2312" pitchFamily="1" charset="-122"/>
                </a:rPr>
                <a:t>（</a:t>
              </a:r>
              <a:r>
                <a:rPr lang="zh-CN" altLang="en-US" sz="3000">
                  <a:solidFill>
                    <a:srgbClr val="FF0000"/>
                  </a:solidFill>
                  <a:latin typeface="楷体_GB2312" pitchFamily="1" charset="-122"/>
                </a:rPr>
                <a:t>平行</a:t>
              </a:r>
              <a:r>
                <a:rPr lang="zh-CN" altLang="en-US" sz="3000">
                  <a:solidFill>
                    <a:schemeClr val="tx1"/>
                  </a:solidFill>
                  <a:latin typeface="楷体_GB2312" pitchFamily="1" charset="-122"/>
                </a:rPr>
                <a:t>）</a:t>
              </a:r>
              <a:endParaRPr lang="en-US" altLang="zh-CN" sz="3000">
                <a:solidFill>
                  <a:schemeClr val="tx1"/>
                </a:solidFill>
                <a:latin typeface="楷体_GB2312" pitchFamily="1" charset="-122"/>
              </a:endParaRPr>
            </a:p>
          </p:txBody>
        </p:sp>
        <p:grpSp>
          <p:nvGrpSpPr>
            <p:cNvPr id="523272" name="Group 35"/>
            <p:cNvGrpSpPr>
              <a:grpSpLocks/>
            </p:cNvGrpSpPr>
            <p:nvPr/>
          </p:nvGrpSpPr>
          <p:grpSpPr bwMode="auto">
            <a:xfrm>
              <a:off x="0" y="0"/>
              <a:ext cx="3330" cy="1164"/>
              <a:chOff x="0" y="0"/>
              <a:chExt cx="3330" cy="1164"/>
            </a:xfrm>
          </p:grpSpPr>
          <p:sp>
            <p:nvSpPr>
              <p:cNvPr id="523273" name="Text Box 13"/>
              <p:cNvSpPr txBox="1">
                <a:spLocks noChangeArrowheads="1"/>
              </p:cNvSpPr>
              <p:nvPr/>
            </p:nvSpPr>
            <p:spPr bwMode="auto">
              <a:xfrm>
                <a:off x="0" y="209"/>
                <a:ext cx="1530" cy="7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28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4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zh-CN" altLang="en-US" sz="3000">
                    <a:solidFill>
                      <a:schemeClr val="tx1"/>
                    </a:solidFill>
                    <a:latin typeface="楷体_GB2312" pitchFamily="1" charset="-122"/>
                  </a:rPr>
                  <a:t>同一平面内的两条直线 </a:t>
                </a:r>
                <a:endParaRPr lang="en-US" altLang="zh-CN" sz="3000">
                  <a:solidFill>
                    <a:schemeClr val="tx1"/>
                  </a:solidFill>
                  <a:latin typeface="楷体_GB2312" pitchFamily="1" charset="-122"/>
                </a:endParaRPr>
              </a:p>
            </p:txBody>
          </p:sp>
          <p:sp>
            <p:nvSpPr>
              <p:cNvPr id="523274" name="Text Box 13"/>
              <p:cNvSpPr txBox="1">
                <a:spLocks noChangeArrowheads="1"/>
              </p:cNvSpPr>
              <p:nvPr/>
            </p:nvSpPr>
            <p:spPr bwMode="auto">
              <a:xfrm>
                <a:off x="1646" y="0"/>
                <a:ext cx="765" cy="3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28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4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zh-CN" altLang="en-US" sz="3000">
                    <a:solidFill>
                      <a:schemeClr val="tx1"/>
                    </a:solidFill>
                    <a:latin typeface="楷体_GB2312" pitchFamily="1" charset="-122"/>
                  </a:rPr>
                  <a:t>相交</a:t>
                </a:r>
                <a:endParaRPr lang="en-US" altLang="zh-CN" sz="3000">
                  <a:solidFill>
                    <a:schemeClr val="tx1"/>
                  </a:solidFill>
                  <a:latin typeface="楷体_GB2312" pitchFamily="1" charset="-122"/>
                </a:endParaRPr>
              </a:p>
            </p:txBody>
          </p:sp>
          <p:sp>
            <p:nvSpPr>
              <p:cNvPr id="523275" name="Text Box 13"/>
              <p:cNvSpPr txBox="1">
                <a:spLocks noChangeArrowheads="1"/>
              </p:cNvSpPr>
              <p:nvPr/>
            </p:nvSpPr>
            <p:spPr bwMode="auto">
              <a:xfrm>
                <a:off x="1646" y="818"/>
                <a:ext cx="1530" cy="3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28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4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zh-CN" altLang="en-US" sz="3000">
                    <a:solidFill>
                      <a:schemeClr val="tx1"/>
                    </a:solidFill>
                    <a:latin typeface="楷体_GB2312" pitchFamily="1" charset="-122"/>
                  </a:rPr>
                  <a:t>不相交</a:t>
                </a:r>
                <a:endParaRPr lang="en-US" altLang="zh-CN" sz="3000">
                  <a:solidFill>
                    <a:schemeClr val="tx1"/>
                  </a:solidFill>
                  <a:latin typeface="楷体_GB2312" pitchFamily="1" charset="-122"/>
                </a:endParaRPr>
              </a:p>
            </p:txBody>
          </p:sp>
          <p:sp>
            <p:nvSpPr>
              <p:cNvPr id="523276" name="左大括号 21"/>
              <p:cNvSpPr>
                <a:spLocks/>
              </p:cNvSpPr>
              <p:nvPr/>
            </p:nvSpPr>
            <p:spPr bwMode="auto">
              <a:xfrm>
                <a:off x="1452" y="181"/>
                <a:ext cx="180" cy="810"/>
              </a:xfrm>
              <a:prstGeom prst="leftBrace">
                <a:avLst>
                  <a:gd name="adj1" fmla="val 43021"/>
                  <a:gd name="adj2" fmla="val 50000"/>
                </a:avLst>
              </a:prstGeom>
              <a:noFill/>
              <a:ln w="28575" cmpd="sng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>
                <a:lvl1pPr eaLnBrk="0" hangingPunct="0">
                  <a:defRPr sz="2000" b="1">
                    <a:solidFill>
                      <a:schemeClr val="tx1"/>
                    </a:solidFill>
                    <a:latin typeface="楷体_GB2312" pitchFamily="1" charset="-122"/>
                    <a:ea typeface="楷体_GB2312" pitchFamily="1" charset="-122"/>
                  </a:defRPr>
                </a:lvl1pPr>
                <a:lvl2pPr marL="742950" indent="-285750" eaLnBrk="0" hangingPunct="0">
                  <a:defRPr sz="2000" b="1">
                    <a:solidFill>
                      <a:schemeClr val="tx1"/>
                    </a:solidFill>
                    <a:latin typeface="楷体_GB2312" pitchFamily="1" charset="-122"/>
                    <a:ea typeface="楷体_GB2312" pitchFamily="1" charset="-122"/>
                  </a:defRPr>
                </a:lvl2pPr>
                <a:lvl3pPr marL="1143000" indent="-228600" eaLnBrk="0" hangingPunct="0">
                  <a:defRPr sz="2000" b="1">
                    <a:solidFill>
                      <a:schemeClr val="tx1"/>
                    </a:solidFill>
                    <a:latin typeface="楷体_GB2312" pitchFamily="1" charset="-122"/>
                    <a:ea typeface="楷体_GB2312" pitchFamily="1" charset="-122"/>
                  </a:defRPr>
                </a:lvl3pPr>
                <a:lvl4pPr marL="1600200" indent="-228600" eaLnBrk="0" hangingPunct="0">
                  <a:defRPr sz="2000" b="1">
                    <a:solidFill>
                      <a:schemeClr val="tx1"/>
                    </a:solidFill>
                    <a:latin typeface="楷体_GB2312" pitchFamily="1" charset="-122"/>
                    <a:ea typeface="楷体_GB2312" pitchFamily="1" charset="-122"/>
                  </a:defRPr>
                </a:lvl4pPr>
                <a:lvl5pPr marL="2057400" indent="-228600" eaLnBrk="0" hangingPunct="0">
                  <a:defRPr sz="2000" b="1">
                    <a:solidFill>
                      <a:schemeClr val="tx1"/>
                    </a:solidFill>
                    <a:latin typeface="楷体_GB2312" pitchFamily="1" charset="-122"/>
                    <a:ea typeface="楷体_GB2312" pitchFamily="1" charset="-122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sz="2000" b="1">
                    <a:solidFill>
                      <a:schemeClr val="tx1"/>
                    </a:solidFill>
                    <a:latin typeface="楷体_GB2312" pitchFamily="1" charset="-122"/>
                    <a:ea typeface="楷体_GB2312" pitchFamily="1" charset="-122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sz="2000" b="1">
                    <a:solidFill>
                      <a:schemeClr val="tx1"/>
                    </a:solidFill>
                    <a:latin typeface="楷体_GB2312" pitchFamily="1" charset="-122"/>
                    <a:ea typeface="楷体_GB2312" pitchFamily="1" charset="-122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sz="2000" b="1">
                    <a:solidFill>
                      <a:schemeClr val="tx1"/>
                    </a:solidFill>
                    <a:latin typeface="楷体_GB2312" pitchFamily="1" charset="-122"/>
                    <a:ea typeface="楷体_GB2312" pitchFamily="1" charset="-122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sz="2000" b="1">
                    <a:solidFill>
                      <a:schemeClr val="tx1"/>
                    </a:solidFill>
                    <a:latin typeface="楷体_GB2312" pitchFamily="1" charset="-122"/>
                    <a:ea typeface="楷体_GB2312" pitchFamily="1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523277" name="Text Box 13"/>
              <p:cNvSpPr txBox="1">
                <a:spLocks noChangeArrowheads="1"/>
              </p:cNvSpPr>
              <p:nvPr/>
            </p:nvSpPr>
            <p:spPr bwMode="auto">
              <a:xfrm>
                <a:off x="2565" y="0"/>
                <a:ext cx="765" cy="3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28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4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zh-CN" altLang="en-US" sz="3000">
                    <a:solidFill>
                      <a:srgbClr val="FF0000"/>
                    </a:solidFill>
                    <a:latin typeface="楷体_GB2312" pitchFamily="1" charset="-122"/>
                  </a:rPr>
                  <a:t>垂直</a:t>
                </a:r>
                <a:endParaRPr lang="en-US" altLang="zh-CN" sz="3000">
                  <a:solidFill>
                    <a:srgbClr val="FF0000"/>
                  </a:solidFill>
                  <a:latin typeface="楷体_GB2312" pitchFamily="1" charset="-122"/>
                </a:endParaRPr>
              </a:p>
            </p:txBody>
          </p:sp>
          <p:cxnSp>
            <p:nvCxnSpPr>
              <p:cNvPr id="523278" name="直接箭头连接符 25"/>
              <p:cNvCxnSpPr>
                <a:cxnSpLocks noChangeShapeType="1"/>
              </p:cNvCxnSpPr>
              <p:nvPr/>
            </p:nvCxnSpPr>
            <p:spPr bwMode="auto">
              <a:xfrm>
                <a:off x="2280" y="184"/>
                <a:ext cx="245" cy="0"/>
              </a:xfrm>
              <a:prstGeom prst="straightConnector1">
                <a:avLst/>
              </a:prstGeom>
              <a:noFill/>
              <a:ln w="38100" cmpd="sng">
                <a:solidFill>
                  <a:srgbClr val="3399FF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</p:spTree>
    <p:extLst>
      <p:ext uri="{BB962C8B-B14F-4D97-AF65-F5344CB8AC3E}">
        <p14:creationId xmlns:p14="http://schemas.microsoft.com/office/powerpoint/2010/main" val="1479457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23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23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4290" name="Group 30"/>
          <p:cNvGrpSpPr>
            <a:grpSpLocks/>
          </p:cNvGrpSpPr>
          <p:nvPr/>
        </p:nvGrpSpPr>
        <p:grpSpPr bwMode="auto">
          <a:xfrm>
            <a:off x="4695825" y="1465263"/>
            <a:ext cx="3908425" cy="1819275"/>
            <a:chOff x="0" y="0"/>
            <a:chExt cx="2462" cy="1146"/>
          </a:xfrm>
        </p:grpSpPr>
        <p:pic>
          <p:nvPicPr>
            <p:cNvPr id="524291" name="Picture 31" descr="4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328" y="12"/>
              <a:ext cx="1134" cy="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24292" name="AutoShape 27"/>
            <p:cNvSpPr>
              <a:spLocks noChangeArrowheads="1"/>
            </p:cNvSpPr>
            <p:nvPr/>
          </p:nvSpPr>
          <p:spPr bwMode="auto">
            <a:xfrm>
              <a:off x="0" y="0"/>
              <a:ext cx="1695" cy="589"/>
            </a:xfrm>
            <a:prstGeom prst="wedgeRoundRectCallout">
              <a:avLst>
                <a:gd name="adj1" fmla="val 58944"/>
                <a:gd name="adj2" fmla="val 29796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你能分别画出一组</a:t>
              </a:r>
              <a:endParaRPr lang="en-US" altLang="zh-CN" sz="2000">
                <a:solidFill>
                  <a:schemeClr val="tx1"/>
                </a:solidFill>
                <a:latin typeface="楷体_GB2312" pitchFamily="1" charset="-122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平行线和垂线吗？</a:t>
              </a:r>
            </a:p>
          </p:txBody>
        </p:sp>
      </p:grpSp>
      <p:grpSp>
        <p:nvGrpSpPr>
          <p:cNvPr id="524293" name="Group 36"/>
          <p:cNvGrpSpPr>
            <a:grpSpLocks/>
          </p:cNvGrpSpPr>
          <p:nvPr/>
        </p:nvGrpSpPr>
        <p:grpSpPr bwMode="auto">
          <a:xfrm>
            <a:off x="4191000" y="1465263"/>
            <a:ext cx="4413250" cy="1819275"/>
            <a:chOff x="0" y="0"/>
            <a:chExt cx="2780" cy="1146"/>
          </a:xfrm>
        </p:grpSpPr>
        <p:sp>
          <p:nvSpPr>
            <p:cNvPr id="524294" name="AutoShape 27"/>
            <p:cNvSpPr>
              <a:spLocks noChangeArrowheads="1"/>
            </p:cNvSpPr>
            <p:nvPr/>
          </p:nvSpPr>
          <p:spPr bwMode="auto">
            <a:xfrm>
              <a:off x="0" y="0"/>
              <a:ext cx="2013" cy="589"/>
            </a:xfrm>
            <a:prstGeom prst="wedgeRoundRectCallout">
              <a:avLst>
                <a:gd name="adj1" fmla="val 57241"/>
                <a:gd name="adj2" fmla="val 29796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关于平行和垂直，你还</a:t>
              </a:r>
              <a:endParaRPr lang="en-US" altLang="zh-CN" sz="2000">
                <a:solidFill>
                  <a:schemeClr val="tx1"/>
                </a:solidFill>
                <a:latin typeface="楷体_GB2312" pitchFamily="1" charset="-122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知道哪些知识？</a:t>
              </a: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2000">
                <a:solidFill>
                  <a:schemeClr val="tx1"/>
                </a:solidFill>
                <a:latin typeface="楷体_GB2312" pitchFamily="1" charset="-122"/>
              </a:endParaRPr>
            </a:p>
          </p:txBody>
        </p:sp>
        <p:pic>
          <p:nvPicPr>
            <p:cNvPr id="524295" name="Picture 34" descr="4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646" y="12"/>
              <a:ext cx="1134" cy="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2429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417513"/>
            <a:ext cx="6615113" cy="850900"/>
          </a:xfrm>
        </p:spPr>
        <p:txBody>
          <a:bodyPr/>
          <a:lstStyle/>
          <a:p>
            <a:pPr eaLnBrk="1" hangingPunct="1"/>
            <a:r>
              <a:rPr lang="zh-CN" altLang="zh-CN" sz="40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1" charset="-122"/>
              </a:rPr>
              <a:t>三、平行四边形和梯形</a:t>
            </a:r>
            <a:endParaRPr lang="zh-CN" altLang="zh-CN" sz="40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楷体_GB2312" pitchFamily="1" charset="-122"/>
            </a:endParaRPr>
          </a:p>
        </p:txBody>
      </p:sp>
      <p:cxnSp>
        <p:nvCxnSpPr>
          <p:cNvPr id="524297" name="直接连接符 6"/>
          <p:cNvCxnSpPr>
            <a:cxnSpLocks noChangeShapeType="1"/>
          </p:cNvCxnSpPr>
          <p:nvPr/>
        </p:nvCxnSpPr>
        <p:spPr bwMode="auto">
          <a:xfrm>
            <a:off x="1979613" y="3502025"/>
            <a:ext cx="1512887" cy="0"/>
          </a:xfrm>
          <a:prstGeom prst="line">
            <a:avLst/>
          </a:prstGeom>
          <a:noFill/>
          <a:ln w="28575" cmpd="sng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24298" name="直接连接符 25"/>
          <p:cNvCxnSpPr>
            <a:cxnSpLocks noChangeShapeType="1"/>
          </p:cNvCxnSpPr>
          <p:nvPr/>
        </p:nvCxnSpPr>
        <p:spPr bwMode="auto">
          <a:xfrm>
            <a:off x="1979613" y="3949700"/>
            <a:ext cx="1512887" cy="0"/>
          </a:xfrm>
          <a:prstGeom prst="line">
            <a:avLst/>
          </a:prstGeom>
          <a:noFill/>
          <a:ln w="28575" cmpd="sng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24299" name="直接连接符 26"/>
          <p:cNvCxnSpPr>
            <a:cxnSpLocks noChangeShapeType="1"/>
          </p:cNvCxnSpPr>
          <p:nvPr/>
        </p:nvCxnSpPr>
        <p:spPr bwMode="auto">
          <a:xfrm flipH="1" flipV="1">
            <a:off x="5808663" y="3313113"/>
            <a:ext cx="4762" cy="1052512"/>
          </a:xfrm>
          <a:prstGeom prst="line">
            <a:avLst/>
          </a:prstGeom>
          <a:noFill/>
          <a:ln w="28575" cmpd="sng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24300" name="直接连接符 27"/>
          <p:cNvCxnSpPr>
            <a:cxnSpLocks noChangeShapeType="1"/>
          </p:cNvCxnSpPr>
          <p:nvPr/>
        </p:nvCxnSpPr>
        <p:spPr bwMode="auto">
          <a:xfrm>
            <a:off x="5038725" y="3789363"/>
            <a:ext cx="1549400" cy="0"/>
          </a:xfrm>
          <a:prstGeom prst="line">
            <a:avLst/>
          </a:prstGeom>
          <a:noFill/>
          <a:ln w="28575" cmpd="sng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524301" name="组合 17"/>
          <p:cNvGrpSpPr>
            <a:grpSpLocks/>
          </p:cNvGrpSpPr>
          <p:nvPr/>
        </p:nvGrpSpPr>
        <p:grpSpPr bwMode="auto">
          <a:xfrm>
            <a:off x="5808663" y="3646488"/>
            <a:ext cx="131762" cy="142875"/>
            <a:chOff x="0" y="0"/>
            <a:chExt cx="131711" cy="144016"/>
          </a:xfrm>
        </p:grpSpPr>
        <p:cxnSp>
          <p:nvCxnSpPr>
            <p:cNvPr id="524302" name="直接连接符 13"/>
            <p:cNvCxnSpPr>
              <a:cxnSpLocks noChangeShapeType="1"/>
            </p:cNvCxnSpPr>
            <p:nvPr/>
          </p:nvCxnSpPr>
          <p:spPr bwMode="auto">
            <a:xfrm>
              <a:off x="0" y="9601"/>
              <a:ext cx="131711" cy="0"/>
            </a:xfrm>
            <a:prstGeom prst="line">
              <a:avLst/>
            </a:pr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24303" name="直接连接符 16"/>
            <p:cNvCxnSpPr>
              <a:cxnSpLocks noChangeShapeType="1"/>
            </p:cNvCxnSpPr>
            <p:nvPr/>
          </p:nvCxnSpPr>
          <p:spPr bwMode="auto">
            <a:xfrm>
              <a:off x="122190" y="0"/>
              <a:ext cx="0" cy="144016"/>
            </a:xfrm>
            <a:prstGeom prst="line">
              <a:avLst/>
            </a:pr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524304" name="Text Box 13"/>
          <p:cNvSpPr txBox="1">
            <a:spLocks noChangeArrowheads="1"/>
          </p:cNvSpPr>
          <p:nvPr/>
        </p:nvSpPr>
        <p:spPr bwMode="auto">
          <a:xfrm>
            <a:off x="1947863" y="2735263"/>
            <a:ext cx="15303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>
                <a:solidFill>
                  <a:schemeClr val="tx1"/>
                </a:solidFill>
                <a:latin typeface="楷体_GB2312" pitchFamily="1" charset="-122"/>
              </a:rPr>
              <a:t>平行线</a:t>
            </a:r>
            <a:endParaRPr lang="en-US" altLang="zh-CN">
              <a:solidFill>
                <a:schemeClr val="tx1"/>
              </a:solidFill>
              <a:latin typeface="楷体_GB2312" pitchFamily="1" charset="-122"/>
            </a:endParaRPr>
          </a:p>
        </p:txBody>
      </p:sp>
      <p:sp>
        <p:nvSpPr>
          <p:cNvPr id="524305" name="Text Box 13"/>
          <p:cNvSpPr txBox="1">
            <a:spLocks noChangeArrowheads="1"/>
          </p:cNvSpPr>
          <p:nvPr/>
        </p:nvSpPr>
        <p:spPr bwMode="auto">
          <a:xfrm>
            <a:off x="5003800" y="2735263"/>
            <a:ext cx="1528763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>
                <a:solidFill>
                  <a:schemeClr val="tx1"/>
                </a:solidFill>
                <a:latin typeface="楷体_GB2312" pitchFamily="1" charset="-122"/>
              </a:rPr>
              <a:t>垂线</a:t>
            </a:r>
            <a:endParaRPr lang="en-US" altLang="zh-CN">
              <a:solidFill>
                <a:schemeClr val="tx1"/>
              </a:solidFill>
              <a:latin typeface="楷体_GB2312" pitchFamily="1" charset="-122"/>
            </a:endParaRPr>
          </a:p>
        </p:txBody>
      </p:sp>
      <p:grpSp>
        <p:nvGrpSpPr>
          <p:cNvPr id="524306" name="Group 40"/>
          <p:cNvGrpSpPr>
            <a:grpSpLocks/>
          </p:cNvGrpSpPr>
          <p:nvPr/>
        </p:nvGrpSpPr>
        <p:grpSpPr bwMode="auto">
          <a:xfrm>
            <a:off x="482600" y="4581525"/>
            <a:ext cx="7848600" cy="1801813"/>
            <a:chOff x="0" y="0"/>
            <a:chExt cx="4944" cy="1135"/>
          </a:xfrm>
        </p:grpSpPr>
        <p:sp>
          <p:nvSpPr>
            <p:cNvPr id="524307" name="AutoShape 27"/>
            <p:cNvSpPr>
              <a:spLocks noChangeArrowheads="1"/>
            </p:cNvSpPr>
            <p:nvPr/>
          </p:nvSpPr>
          <p:spPr bwMode="auto">
            <a:xfrm>
              <a:off x="962" y="46"/>
              <a:ext cx="3982" cy="1088"/>
            </a:xfrm>
            <a:prstGeom prst="wedgeRoundRectCallout">
              <a:avLst>
                <a:gd name="adj1" fmla="val -55398"/>
                <a:gd name="adj2" fmla="val -9560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</a:rPr>
                <a:t>我还知道：</a:t>
              </a:r>
              <a:endParaRPr lang="en-US" altLang="zh-CN" sz="2000">
                <a:solidFill>
                  <a:schemeClr val="tx1"/>
                </a:solidFill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000">
                  <a:solidFill>
                    <a:schemeClr val="tx1"/>
                  </a:solidFill>
                </a:rPr>
                <a:t>1. </a:t>
              </a:r>
              <a:r>
                <a:rPr lang="zh-CN" altLang="en-US" sz="2000">
                  <a:solidFill>
                    <a:schemeClr val="tx1"/>
                  </a:solidFill>
                </a:rPr>
                <a:t>从直线外一点到这条直线所画的垂直线段最短，  </a:t>
              </a:r>
              <a:endParaRPr lang="en-US" altLang="zh-CN" sz="2000">
                <a:solidFill>
                  <a:schemeClr val="tx1"/>
                </a:solidFill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</a:rPr>
                <a:t>    它的长度叫做这点到直线的</a:t>
              </a:r>
              <a:r>
                <a:rPr lang="zh-CN" altLang="en-US" sz="2000">
                  <a:solidFill>
                    <a:srgbClr val="FF0000"/>
                  </a:solidFill>
                  <a:ea typeface="黑体" pitchFamily="49" charset="-122"/>
                </a:rPr>
                <a:t>距离</a:t>
              </a:r>
              <a:r>
                <a:rPr lang="zh-CN" altLang="en-US" sz="2000">
                  <a:solidFill>
                    <a:schemeClr val="tx1"/>
                  </a:solidFill>
                </a:rPr>
                <a:t>。</a:t>
              </a:r>
              <a:endParaRPr lang="en-US" altLang="zh-CN" sz="2000">
                <a:solidFill>
                  <a:schemeClr val="tx1"/>
                </a:solidFill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000">
                  <a:solidFill>
                    <a:schemeClr val="tx1"/>
                  </a:solidFill>
                </a:rPr>
                <a:t>2. </a:t>
              </a:r>
              <a:r>
                <a:rPr lang="zh-CN" altLang="en-US" sz="2000">
                  <a:solidFill>
                    <a:schemeClr val="tx1"/>
                  </a:solidFill>
                </a:rPr>
                <a:t>与两条平行线互相垂直的线段的长度都相等。</a:t>
              </a:r>
            </a:p>
          </p:txBody>
        </p:sp>
        <p:pic>
          <p:nvPicPr>
            <p:cNvPr id="524308" name="Picture 39" descr="11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798" cy="1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24309" name="Rectangle 21"/>
          <p:cNvSpPr>
            <a:spLocks noChangeArrowheads="1"/>
          </p:cNvSpPr>
          <p:nvPr/>
        </p:nvSpPr>
        <p:spPr bwMode="auto">
          <a:xfrm>
            <a:off x="539750" y="4216400"/>
            <a:ext cx="666750" cy="12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en-US" altLang="zh-CN"/>
          </a:p>
        </p:txBody>
      </p:sp>
      <p:sp>
        <p:nvSpPr>
          <p:cNvPr id="524310" name="Rectangle 22"/>
          <p:cNvSpPr>
            <a:spLocks noChangeArrowheads="1"/>
          </p:cNvSpPr>
          <p:nvPr/>
        </p:nvSpPr>
        <p:spPr bwMode="auto">
          <a:xfrm>
            <a:off x="755650" y="4432300"/>
            <a:ext cx="666750" cy="12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90457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24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24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24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24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524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1"/>
                            </p:stCondLst>
                            <p:childTnLst>
                              <p:par>
                                <p:cTn id="4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524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24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4304" grpId="0" autoUpdateAnimBg="0"/>
      <p:bldP spid="524305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06882" name="Group 2"/>
          <p:cNvGraphicFramePr>
            <a:graphicFrameLocks noGrp="1"/>
          </p:cNvGraphicFramePr>
          <p:nvPr/>
        </p:nvGraphicFramePr>
        <p:xfrm>
          <a:off x="857250" y="2559050"/>
          <a:ext cx="6954838" cy="2957513"/>
        </p:xfrm>
        <a:graphic>
          <a:graphicData uri="http://schemas.openxmlformats.org/drawingml/2006/table">
            <a:tbl>
              <a:tblPr/>
              <a:tblGrid>
                <a:gridCol w="1071563"/>
                <a:gridCol w="890587"/>
                <a:gridCol w="411163"/>
                <a:gridCol w="414337"/>
                <a:gridCol w="412750"/>
                <a:gridCol w="417513"/>
                <a:gridCol w="417512"/>
                <a:gridCol w="415925"/>
                <a:gridCol w="417513"/>
                <a:gridCol w="417512"/>
                <a:gridCol w="417513"/>
                <a:gridCol w="415925"/>
                <a:gridCol w="417512"/>
                <a:gridCol w="417513"/>
              </a:tblGrid>
              <a:tr h="7397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20" marR="91420" marT="45722" marB="45722" horzOverflow="overflow">
                    <a:lnL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20" marR="91420" marT="45722" marB="45722" horzOverflow="overflow">
                    <a:lnL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20" marR="91420" marT="45722" marB="45722" horzOverflow="overflow">
                    <a:lnL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20" marR="91420" marT="45722" marB="45722" horzOverflow="overflow">
                    <a:lnL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20" marR="91420" marT="45722" marB="45722" horzOverflow="overflow">
                    <a:lnL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26682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20" marR="91420" marT="45722" marB="45722" horzOverflow="overflow">
                    <a:lnL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20" marR="91420" marT="45722" marB="45722" horzOverflow="overflow">
                    <a:lnL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20" marR="91420" marT="45722" marB="45722" horzOverflow="overflow">
                    <a:lnL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20" marR="91420" marT="45722" marB="45722" horzOverflow="overflow">
                    <a:lnL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20" marR="91420" marT="45722" marB="45722" horzOverflow="overflow">
                    <a:lnL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20" marR="91420" marT="45722" marB="45722" horzOverflow="overflow">
                    <a:lnL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20" marR="91420" marT="45722" marB="45722" horzOverflow="overflow">
                    <a:lnL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20" marR="91420" marT="45722" marB="45722" horzOverflow="overflow">
                    <a:lnL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20" marR="91420" marT="45722" marB="45722" horzOverflow="overflow">
                    <a:lnL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20" marR="91420" marT="45722" marB="45722" horzOverflow="overflow">
                    <a:lnL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20" marR="91420" marT="45722" marB="45722" horzOverflow="overflow">
                    <a:lnL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20" marR="91420" marT="45722" marB="45722" horzOverflow="overflow">
                    <a:lnL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20" marR="91420" marT="45722" marB="45722" horzOverflow="overflow">
                    <a:lnL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20" marR="91420" marT="45722" marB="45722" horzOverflow="overflow">
                    <a:lnL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509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20" marR="91420" marT="45722" marB="45722" horzOverflow="overflow">
                    <a:lnL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20" marR="91420" marT="45722" marB="45722" horzOverflow="overflow">
                    <a:lnL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20" marR="91420" marT="45722" marB="45722" horzOverflow="overflow">
                    <a:lnL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20" marR="91420" marT="45722" marB="45722" horzOverflow="overflow">
                    <a:lnL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20" marR="91420" marT="45722" marB="45722" horzOverflow="overflow">
                    <a:lnL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20" marR="91420" marT="45722" marB="45722" horzOverflow="overflow">
                    <a:lnL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20" marR="91420" marT="45722" marB="45722" horzOverflow="overflow">
                    <a:lnL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20" marR="91420" marT="45722" marB="45722" horzOverflow="overflow">
                    <a:lnL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20" marR="91420" marT="45722" marB="45722" horzOverflow="overflow">
                    <a:lnL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20" marR="91420" marT="45722" marB="45722" horzOverflow="overflow">
                    <a:lnL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20" marR="91420" marT="45722" marB="45722" horzOverflow="overflow">
                    <a:lnL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20" marR="91420" marT="45722" marB="45722" horzOverflow="overflow">
                    <a:lnL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20" marR="91420" marT="45722" marB="45722" horzOverflow="overflow">
                    <a:lnL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20" marR="91420" marT="45722" marB="45722" horzOverflow="overflow">
                    <a:lnL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0693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417513"/>
            <a:ext cx="7402513" cy="850900"/>
          </a:xfrm>
        </p:spPr>
        <p:txBody>
          <a:bodyPr/>
          <a:lstStyle/>
          <a:p>
            <a:pPr eaLnBrk="1" hangingPunct="1"/>
            <a:r>
              <a:rPr lang="zh-CN" altLang="zh-CN" sz="40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1" charset="-122"/>
              </a:rPr>
              <a:t>一、数级、数位和计数单位</a:t>
            </a:r>
            <a:endParaRPr lang="zh-CN" altLang="zh-CN" sz="40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楷体_GB2312" pitchFamily="1" charset="-122"/>
            </a:endParaRPr>
          </a:p>
        </p:txBody>
      </p:sp>
      <p:sp>
        <p:nvSpPr>
          <p:cNvPr id="506936" name="文本框 18"/>
          <p:cNvSpPr txBox="1">
            <a:spLocks noChangeArrowheads="1"/>
          </p:cNvSpPr>
          <p:nvPr/>
        </p:nvSpPr>
        <p:spPr bwMode="auto">
          <a:xfrm>
            <a:off x="785813" y="4770438"/>
            <a:ext cx="12303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2000">
                <a:solidFill>
                  <a:schemeClr val="tx1"/>
                </a:solidFill>
                <a:latin typeface="楷体_GB2312" pitchFamily="1" charset="-122"/>
              </a:rPr>
              <a:t>计数单位</a:t>
            </a:r>
          </a:p>
        </p:txBody>
      </p:sp>
      <p:sp>
        <p:nvSpPr>
          <p:cNvPr id="506937" name="文本框 56"/>
          <p:cNvSpPr txBox="1">
            <a:spLocks noChangeArrowheads="1"/>
          </p:cNvSpPr>
          <p:nvPr/>
        </p:nvSpPr>
        <p:spPr bwMode="auto">
          <a:xfrm>
            <a:off x="771525" y="3683000"/>
            <a:ext cx="12604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2000">
                <a:solidFill>
                  <a:schemeClr val="tx1"/>
                </a:solidFill>
                <a:latin typeface="楷体_GB2312" pitchFamily="1" charset="-122"/>
              </a:rPr>
              <a:t>数  位</a:t>
            </a:r>
          </a:p>
        </p:txBody>
      </p:sp>
      <p:sp>
        <p:nvSpPr>
          <p:cNvPr id="506938" name="文本框 59"/>
          <p:cNvSpPr txBox="1">
            <a:spLocks noChangeArrowheads="1"/>
          </p:cNvSpPr>
          <p:nvPr/>
        </p:nvSpPr>
        <p:spPr bwMode="auto">
          <a:xfrm>
            <a:off x="760413" y="5630863"/>
            <a:ext cx="726757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2000">
                <a:solidFill>
                  <a:schemeClr val="tx1"/>
                </a:solidFill>
                <a:latin typeface="楷体_GB2312" pitchFamily="1" charset="-122"/>
              </a:rPr>
              <a:t>    计数单位从右往左按照从小到大的顺序排列，每个计数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2000">
                <a:solidFill>
                  <a:schemeClr val="tx1"/>
                </a:solidFill>
                <a:latin typeface="楷体_GB2312" pitchFamily="1" charset="-122"/>
              </a:rPr>
              <a:t>单位所占的位置叫做</a:t>
            </a:r>
            <a:r>
              <a:rPr lang="zh-CN" altLang="zh-CN" sz="20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数位</a:t>
            </a:r>
            <a:r>
              <a:rPr lang="zh-CN" altLang="zh-CN" sz="2000">
                <a:solidFill>
                  <a:schemeClr val="tx1"/>
                </a:solidFill>
                <a:latin typeface="楷体_GB2312" pitchFamily="1" charset="-122"/>
              </a:rPr>
              <a:t>。</a:t>
            </a:r>
          </a:p>
        </p:txBody>
      </p:sp>
      <p:sp>
        <p:nvSpPr>
          <p:cNvPr id="506939" name="文本框 110"/>
          <p:cNvSpPr txBox="1">
            <a:spLocks noChangeArrowheads="1"/>
          </p:cNvSpPr>
          <p:nvPr/>
        </p:nvSpPr>
        <p:spPr bwMode="auto">
          <a:xfrm>
            <a:off x="723900" y="2670175"/>
            <a:ext cx="13557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2000">
                <a:solidFill>
                  <a:schemeClr val="tx1"/>
                </a:solidFill>
                <a:latin typeface="楷体_GB2312" pitchFamily="1" charset="-122"/>
              </a:rPr>
              <a:t>数  级</a:t>
            </a:r>
          </a:p>
        </p:txBody>
      </p:sp>
      <p:sp>
        <p:nvSpPr>
          <p:cNvPr id="506940" name="文本框 142"/>
          <p:cNvSpPr txBox="1">
            <a:spLocks noChangeArrowheads="1"/>
          </p:cNvSpPr>
          <p:nvPr/>
        </p:nvSpPr>
        <p:spPr bwMode="auto">
          <a:xfrm>
            <a:off x="6429375" y="2651125"/>
            <a:ext cx="9890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algn="dist" eaLnBrk="1" hangingPunct="1">
              <a:spcBef>
                <a:spcPct val="0"/>
              </a:spcBef>
              <a:buFontTx/>
              <a:buNone/>
            </a:pPr>
            <a:r>
              <a:rPr lang="zh-CN" altLang="zh-CN" sz="2000">
                <a:solidFill>
                  <a:schemeClr val="tx1"/>
                </a:solidFill>
                <a:latin typeface="楷体_GB2312" pitchFamily="1" charset="-122"/>
              </a:rPr>
              <a:t>个级</a:t>
            </a:r>
          </a:p>
        </p:txBody>
      </p:sp>
      <p:sp>
        <p:nvSpPr>
          <p:cNvPr id="506941" name="文本框 143"/>
          <p:cNvSpPr txBox="1">
            <a:spLocks noChangeArrowheads="1"/>
          </p:cNvSpPr>
          <p:nvPr/>
        </p:nvSpPr>
        <p:spPr bwMode="auto">
          <a:xfrm>
            <a:off x="4786313" y="2651125"/>
            <a:ext cx="990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algn="dist" eaLnBrk="1" hangingPunct="1">
              <a:spcBef>
                <a:spcPct val="0"/>
              </a:spcBef>
              <a:buFontTx/>
              <a:buNone/>
            </a:pPr>
            <a:r>
              <a:rPr lang="zh-CN" altLang="zh-CN" sz="2000">
                <a:solidFill>
                  <a:schemeClr val="tx1"/>
                </a:solidFill>
                <a:latin typeface="楷体_GB2312" pitchFamily="1" charset="-122"/>
              </a:rPr>
              <a:t>万级</a:t>
            </a:r>
          </a:p>
        </p:txBody>
      </p:sp>
      <p:sp>
        <p:nvSpPr>
          <p:cNvPr id="506942" name="文本框 144"/>
          <p:cNvSpPr txBox="1">
            <a:spLocks noChangeArrowheads="1"/>
          </p:cNvSpPr>
          <p:nvPr/>
        </p:nvSpPr>
        <p:spPr bwMode="auto">
          <a:xfrm>
            <a:off x="3143250" y="2651125"/>
            <a:ext cx="990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algn="dist" eaLnBrk="1" hangingPunct="1">
              <a:spcBef>
                <a:spcPct val="0"/>
              </a:spcBef>
              <a:buFontTx/>
              <a:buNone/>
            </a:pPr>
            <a:r>
              <a:rPr lang="zh-CN" altLang="zh-CN" sz="2000">
                <a:solidFill>
                  <a:schemeClr val="tx1"/>
                </a:solidFill>
                <a:latin typeface="楷体_GB2312" pitchFamily="1" charset="-122"/>
              </a:rPr>
              <a:t>亿级</a:t>
            </a:r>
          </a:p>
        </p:txBody>
      </p:sp>
      <p:sp>
        <p:nvSpPr>
          <p:cNvPr id="506943" name="文本框 145"/>
          <p:cNvSpPr txBox="1">
            <a:spLocks noChangeArrowheads="1"/>
          </p:cNvSpPr>
          <p:nvPr/>
        </p:nvSpPr>
        <p:spPr bwMode="auto">
          <a:xfrm>
            <a:off x="760413" y="5616575"/>
            <a:ext cx="7340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2000">
                <a:solidFill>
                  <a:schemeClr val="tx1"/>
                </a:solidFill>
                <a:latin typeface="楷体_GB2312" pitchFamily="1" charset="-122"/>
              </a:rPr>
              <a:t>    按照我国的计数习惯，从右边起，每四个数位是一级。</a:t>
            </a:r>
          </a:p>
        </p:txBody>
      </p:sp>
      <p:grpSp>
        <p:nvGrpSpPr>
          <p:cNvPr id="506944" name="Group 64"/>
          <p:cNvGrpSpPr>
            <a:grpSpLocks/>
          </p:cNvGrpSpPr>
          <p:nvPr/>
        </p:nvGrpSpPr>
        <p:grpSpPr bwMode="auto">
          <a:xfrm>
            <a:off x="1993900" y="4641850"/>
            <a:ext cx="5924550" cy="812800"/>
            <a:chOff x="0" y="0"/>
            <a:chExt cx="3732" cy="512"/>
          </a:xfrm>
        </p:grpSpPr>
        <p:sp>
          <p:nvSpPr>
            <p:cNvPr id="506945" name="文本框 62"/>
            <p:cNvSpPr txBox="1">
              <a:spLocks noChangeArrowheads="1"/>
            </p:cNvSpPr>
            <p:nvPr/>
          </p:nvSpPr>
          <p:spPr bwMode="auto">
            <a:xfrm>
              <a:off x="3386" y="0"/>
              <a:ext cx="346" cy="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zh-CN" altLang="zh-CN" sz="2000">
                  <a:solidFill>
                    <a:schemeClr val="tx1"/>
                  </a:solidFill>
                  <a:latin typeface="楷体_GB2312" pitchFamily="1" charset="-122"/>
                </a:rPr>
                <a:t>个</a:t>
              </a:r>
            </a:p>
          </p:txBody>
        </p:sp>
        <p:sp>
          <p:nvSpPr>
            <p:cNvPr id="506946" name="文本框 72"/>
            <p:cNvSpPr txBox="1">
              <a:spLocks noChangeArrowheads="1"/>
            </p:cNvSpPr>
            <p:nvPr/>
          </p:nvSpPr>
          <p:spPr bwMode="auto">
            <a:xfrm>
              <a:off x="3126" y="0"/>
              <a:ext cx="346" cy="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zh-CN" altLang="zh-CN" sz="2000">
                  <a:solidFill>
                    <a:schemeClr val="tx1"/>
                  </a:solidFill>
                  <a:latin typeface="楷体_GB2312" pitchFamily="1" charset="-122"/>
                </a:rPr>
                <a:t>十</a:t>
              </a:r>
            </a:p>
          </p:txBody>
        </p:sp>
        <p:sp>
          <p:nvSpPr>
            <p:cNvPr id="506947" name="文本框 73"/>
            <p:cNvSpPr txBox="1">
              <a:spLocks noChangeArrowheads="1"/>
            </p:cNvSpPr>
            <p:nvPr/>
          </p:nvSpPr>
          <p:spPr bwMode="auto">
            <a:xfrm>
              <a:off x="2857" y="0"/>
              <a:ext cx="346" cy="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zh-CN" altLang="zh-CN" sz="2000">
                  <a:solidFill>
                    <a:schemeClr val="tx1"/>
                  </a:solidFill>
                  <a:latin typeface="楷体_GB2312" pitchFamily="1" charset="-122"/>
                </a:rPr>
                <a:t>百</a:t>
              </a:r>
            </a:p>
          </p:txBody>
        </p:sp>
        <p:sp>
          <p:nvSpPr>
            <p:cNvPr id="506948" name="文本框 74"/>
            <p:cNvSpPr txBox="1">
              <a:spLocks noChangeArrowheads="1"/>
            </p:cNvSpPr>
            <p:nvPr/>
          </p:nvSpPr>
          <p:spPr bwMode="auto">
            <a:xfrm>
              <a:off x="2589" y="0"/>
              <a:ext cx="346" cy="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zh-CN" altLang="zh-CN" sz="2000">
                  <a:solidFill>
                    <a:schemeClr val="tx1"/>
                  </a:solidFill>
                  <a:latin typeface="楷体_GB2312" pitchFamily="1" charset="-122"/>
                </a:rPr>
                <a:t>千</a:t>
              </a:r>
            </a:p>
          </p:txBody>
        </p:sp>
        <p:sp>
          <p:nvSpPr>
            <p:cNvPr id="506949" name="文本框 75"/>
            <p:cNvSpPr txBox="1">
              <a:spLocks noChangeArrowheads="1"/>
            </p:cNvSpPr>
            <p:nvPr/>
          </p:nvSpPr>
          <p:spPr bwMode="auto">
            <a:xfrm>
              <a:off x="2331" y="0"/>
              <a:ext cx="346" cy="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zh-CN" altLang="zh-CN" sz="2000">
                  <a:solidFill>
                    <a:schemeClr val="tx1"/>
                  </a:solidFill>
                  <a:latin typeface="楷体_GB2312" pitchFamily="1" charset="-122"/>
                </a:rPr>
                <a:t>万</a:t>
              </a:r>
            </a:p>
          </p:txBody>
        </p:sp>
        <p:sp>
          <p:nvSpPr>
            <p:cNvPr id="506950" name="文本框 76"/>
            <p:cNvSpPr txBox="1">
              <a:spLocks noChangeArrowheads="1"/>
            </p:cNvSpPr>
            <p:nvPr/>
          </p:nvSpPr>
          <p:spPr bwMode="auto">
            <a:xfrm>
              <a:off x="2067" y="12"/>
              <a:ext cx="346" cy="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zh-CN" altLang="zh-CN" sz="2000">
                  <a:solidFill>
                    <a:schemeClr val="tx1"/>
                  </a:solidFill>
                  <a:latin typeface="楷体_GB2312" pitchFamily="1" charset="-122"/>
                </a:rPr>
                <a:t>十 万</a:t>
              </a:r>
            </a:p>
          </p:txBody>
        </p:sp>
        <p:sp>
          <p:nvSpPr>
            <p:cNvPr id="506951" name="文本框 77"/>
            <p:cNvSpPr txBox="1">
              <a:spLocks noChangeArrowheads="1"/>
            </p:cNvSpPr>
            <p:nvPr/>
          </p:nvSpPr>
          <p:spPr bwMode="auto">
            <a:xfrm>
              <a:off x="1809" y="12"/>
              <a:ext cx="346" cy="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zh-CN" altLang="zh-CN" sz="2000">
                  <a:solidFill>
                    <a:schemeClr val="tx1"/>
                  </a:solidFill>
                  <a:latin typeface="楷体_GB2312" pitchFamily="1" charset="-122"/>
                </a:rPr>
                <a:t>百 万</a:t>
              </a:r>
            </a:p>
          </p:txBody>
        </p:sp>
        <p:sp>
          <p:nvSpPr>
            <p:cNvPr id="506952" name="文本框 78"/>
            <p:cNvSpPr txBox="1">
              <a:spLocks noChangeArrowheads="1"/>
            </p:cNvSpPr>
            <p:nvPr/>
          </p:nvSpPr>
          <p:spPr bwMode="auto">
            <a:xfrm>
              <a:off x="1537" y="12"/>
              <a:ext cx="346" cy="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zh-CN" altLang="zh-CN" sz="2000">
                  <a:solidFill>
                    <a:schemeClr val="tx1"/>
                  </a:solidFill>
                  <a:latin typeface="楷体_GB2312" pitchFamily="1" charset="-122"/>
                </a:rPr>
                <a:t>千 万</a:t>
              </a:r>
            </a:p>
          </p:txBody>
        </p:sp>
        <p:sp>
          <p:nvSpPr>
            <p:cNvPr id="506953" name="文本框 79"/>
            <p:cNvSpPr txBox="1">
              <a:spLocks noChangeArrowheads="1"/>
            </p:cNvSpPr>
            <p:nvPr/>
          </p:nvSpPr>
          <p:spPr bwMode="auto">
            <a:xfrm>
              <a:off x="1273" y="12"/>
              <a:ext cx="346" cy="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zh-CN" altLang="zh-CN" sz="2000">
                  <a:solidFill>
                    <a:schemeClr val="tx1"/>
                  </a:solidFill>
                  <a:latin typeface="楷体_GB2312" pitchFamily="1" charset="-122"/>
                </a:rPr>
                <a:t>亿</a:t>
              </a:r>
            </a:p>
          </p:txBody>
        </p:sp>
        <p:sp>
          <p:nvSpPr>
            <p:cNvPr id="506954" name="文本框 80"/>
            <p:cNvSpPr txBox="1">
              <a:spLocks noChangeArrowheads="1"/>
            </p:cNvSpPr>
            <p:nvPr/>
          </p:nvSpPr>
          <p:spPr bwMode="auto">
            <a:xfrm>
              <a:off x="0" y="85"/>
              <a:ext cx="489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000">
                  <a:solidFill>
                    <a:schemeClr val="tx1"/>
                  </a:solidFill>
                  <a:latin typeface="宋体" pitchFamily="2" charset="-122"/>
                  <a:ea typeface="宋体" pitchFamily="2" charset="-122"/>
                </a:rPr>
                <a:t>……</a:t>
              </a:r>
              <a:endParaRPr lang="zh-CN" altLang="en-US">
                <a:solidFill>
                  <a:schemeClr val="tx1"/>
                </a:solidFill>
                <a:latin typeface="宋体" pitchFamily="2" charset="-122"/>
                <a:ea typeface="宋体" pitchFamily="2" charset="-122"/>
              </a:endParaRPr>
            </a:p>
          </p:txBody>
        </p:sp>
        <p:sp>
          <p:nvSpPr>
            <p:cNvPr id="506955" name="文本框 78"/>
            <p:cNvSpPr txBox="1">
              <a:spLocks noChangeArrowheads="1"/>
            </p:cNvSpPr>
            <p:nvPr/>
          </p:nvSpPr>
          <p:spPr bwMode="auto">
            <a:xfrm>
              <a:off x="496" y="12"/>
              <a:ext cx="346" cy="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zh-CN" altLang="zh-CN" sz="2000">
                  <a:solidFill>
                    <a:schemeClr val="tx1"/>
                  </a:solidFill>
                  <a:latin typeface="楷体_GB2312" pitchFamily="1" charset="-122"/>
                </a:rPr>
                <a:t>千 亿</a:t>
              </a:r>
            </a:p>
          </p:txBody>
        </p:sp>
        <p:sp>
          <p:nvSpPr>
            <p:cNvPr id="506956" name="文本框 77"/>
            <p:cNvSpPr txBox="1">
              <a:spLocks noChangeArrowheads="1"/>
            </p:cNvSpPr>
            <p:nvPr/>
          </p:nvSpPr>
          <p:spPr bwMode="auto">
            <a:xfrm>
              <a:off x="760" y="12"/>
              <a:ext cx="346" cy="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zh-CN" altLang="zh-CN" sz="2000">
                  <a:solidFill>
                    <a:schemeClr val="tx1"/>
                  </a:solidFill>
                  <a:latin typeface="楷体_GB2312" pitchFamily="1" charset="-122"/>
                </a:rPr>
                <a:t>百 亿</a:t>
              </a:r>
            </a:p>
          </p:txBody>
        </p:sp>
        <p:sp>
          <p:nvSpPr>
            <p:cNvPr id="506957" name="文本框 76"/>
            <p:cNvSpPr txBox="1">
              <a:spLocks noChangeArrowheads="1"/>
            </p:cNvSpPr>
            <p:nvPr/>
          </p:nvSpPr>
          <p:spPr bwMode="auto">
            <a:xfrm>
              <a:off x="1016" y="12"/>
              <a:ext cx="346" cy="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zh-CN" altLang="zh-CN" sz="2000">
                  <a:solidFill>
                    <a:schemeClr val="tx1"/>
                  </a:solidFill>
                  <a:latin typeface="楷体_GB2312" pitchFamily="1" charset="-122"/>
                </a:rPr>
                <a:t>十 亿</a:t>
              </a:r>
            </a:p>
          </p:txBody>
        </p:sp>
      </p:grpSp>
      <p:grpSp>
        <p:nvGrpSpPr>
          <p:cNvPr id="506958" name="Group 78"/>
          <p:cNvGrpSpPr>
            <a:grpSpLocks/>
          </p:cNvGrpSpPr>
          <p:nvPr/>
        </p:nvGrpSpPr>
        <p:grpSpPr bwMode="auto">
          <a:xfrm>
            <a:off x="2011363" y="3360738"/>
            <a:ext cx="5897562" cy="1150937"/>
            <a:chOff x="0" y="0"/>
            <a:chExt cx="3715" cy="725"/>
          </a:xfrm>
        </p:grpSpPr>
        <p:sp>
          <p:nvSpPr>
            <p:cNvPr id="506959" name="文本框 132"/>
            <p:cNvSpPr txBox="1">
              <a:spLocks noChangeArrowheads="1"/>
            </p:cNvSpPr>
            <p:nvPr/>
          </p:nvSpPr>
          <p:spPr bwMode="auto">
            <a:xfrm>
              <a:off x="2068" y="0"/>
              <a:ext cx="346" cy="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algn="dist" eaLnBrk="1" hangingPunct="1">
                <a:spcBef>
                  <a:spcPct val="0"/>
                </a:spcBef>
                <a:buFontTx/>
                <a:buNone/>
              </a:pPr>
              <a:r>
                <a:rPr lang="zh-CN" altLang="zh-CN" sz="2000">
                  <a:solidFill>
                    <a:schemeClr val="tx1"/>
                  </a:solidFill>
                  <a:latin typeface="楷体_GB2312" pitchFamily="1" charset="-122"/>
                </a:rPr>
                <a:t>十万位</a:t>
              </a:r>
            </a:p>
          </p:txBody>
        </p:sp>
        <p:sp>
          <p:nvSpPr>
            <p:cNvPr id="506960" name="文本框 133"/>
            <p:cNvSpPr txBox="1">
              <a:spLocks noChangeArrowheads="1"/>
            </p:cNvSpPr>
            <p:nvPr/>
          </p:nvSpPr>
          <p:spPr bwMode="auto">
            <a:xfrm>
              <a:off x="2332" y="0"/>
              <a:ext cx="346" cy="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algn="dist" eaLnBrk="1" hangingPunct="1">
                <a:spcBef>
                  <a:spcPct val="0"/>
                </a:spcBef>
                <a:buFontTx/>
                <a:buNone/>
              </a:pPr>
              <a:r>
                <a:rPr lang="zh-CN" altLang="zh-CN" sz="2000">
                  <a:solidFill>
                    <a:schemeClr val="tx1"/>
                  </a:solidFill>
                  <a:latin typeface="楷体_GB2312" pitchFamily="1" charset="-122"/>
                </a:rPr>
                <a:t>万  位</a:t>
              </a:r>
            </a:p>
          </p:txBody>
        </p:sp>
        <p:sp>
          <p:nvSpPr>
            <p:cNvPr id="506961" name="文本框 134"/>
            <p:cNvSpPr txBox="1">
              <a:spLocks noChangeArrowheads="1"/>
            </p:cNvSpPr>
            <p:nvPr/>
          </p:nvSpPr>
          <p:spPr bwMode="auto">
            <a:xfrm>
              <a:off x="2591" y="0"/>
              <a:ext cx="346" cy="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algn="dist" eaLnBrk="1" hangingPunct="1">
                <a:spcBef>
                  <a:spcPct val="0"/>
                </a:spcBef>
                <a:buFontTx/>
                <a:buNone/>
              </a:pPr>
              <a:r>
                <a:rPr lang="zh-CN" altLang="zh-CN" sz="2000">
                  <a:solidFill>
                    <a:schemeClr val="tx1"/>
                  </a:solidFill>
                  <a:latin typeface="楷体_GB2312" pitchFamily="1" charset="-122"/>
                </a:rPr>
                <a:t>千  位</a:t>
              </a:r>
            </a:p>
          </p:txBody>
        </p:sp>
        <p:sp>
          <p:nvSpPr>
            <p:cNvPr id="506962" name="文本框 135"/>
            <p:cNvSpPr txBox="1">
              <a:spLocks noChangeArrowheads="1"/>
            </p:cNvSpPr>
            <p:nvPr/>
          </p:nvSpPr>
          <p:spPr bwMode="auto">
            <a:xfrm>
              <a:off x="3369" y="0"/>
              <a:ext cx="346" cy="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algn="dist" eaLnBrk="1" hangingPunct="1">
                <a:spcBef>
                  <a:spcPct val="0"/>
                </a:spcBef>
                <a:buFontTx/>
                <a:buNone/>
              </a:pPr>
              <a:r>
                <a:rPr lang="zh-CN" altLang="zh-CN" sz="2000">
                  <a:solidFill>
                    <a:schemeClr val="tx1"/>
                  </a:solidFill>
                  <a:latin typeface="楷体_GB2312" pitchFamily="1" charset="-122"/>
                </a:rPr>
                <a:t>个  位</a:t>
              </a:r>
            </a:p>
          </p:txBody>
        </p:sp>
        <p:sp>
          <p:nvSpPr>
            <p:cNvPr id="506963" name="文本框 136"/>
            <p:cNvSpPr txBox="1">
              <a:spLocks noChangeArrowheads="1"/>
            </p:cNvSpPr>
            <p:nvPr/>
          </p:nvSpPr>
          <p:spPr bwMode="auto">
            <a:xfrm>
              <a:off x="3109" y="0"/>
              <a:ext cx="346" cy="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algn="dist" eaLnBrk="1" hangingPunct="1">
                <a:spcBef>
                  <a:spcPct val="0"/>
                </a:spcBef>
                <a:buFontTx/>
                <a:buNone/>
              </a:pPr>
              <a:r>
                <a:rPr lang="zh-CN" altLang="zh-CN" sz="2000">
                  <a:solidFill>
                    <a:schemeClr val="tx1"/>
                  </a:solidFill>
                  <a:latin typeface="楷体_GB2312" pitchFamily="1" charset="-122"/>
                </a:rPr>
                <a:t>十  位</a:t>
              </a:r>
            </a:p>
          </p:txBody>
        </p:sp>
        <p:sp>
          <p:nvSpPr>
            <p:cNvPr id="506964" name="文本框 137"/>
            <p:cNvSpPr txBox="1">
              <a:spLocks noChangeArrowheads="1"/>
            </p:cNvSpPr>
            <p:nvPr/>
          </p:nvSpPr>
          <p:spPr bwMode="auto">
            <a:xfrm>
              <a:off x="2854" y="0"/>
              <a:ext cx="346" cy="7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algn="dist" eaLnBrk="1" hangingPunct="1">
                <a:spcBef>
                  <a:spcPct val="0"/>
                </a:spcBef>
                <a:buFontTx/>
                <a:buNone/>
              </a:pPr>
              <a:r>
                <a:rPr lang="zh-CN" altLang="zh-CN" sz="2000">
                  <a:solidFill>
                    <a:schemeClr val="tx1"/>
                  </a:solidFill>
                  <a:latin typeface="楷体_GB2312" pitchFamily="1" charset="-122"/>
                </a:rPr>
                <a:t>百  位</a:t>
              </a:r>
            </a:p>
          </p:txBody>
        </p:sp>
        <p:sp>
          <p:nvSpPr>
            <p:cNvPr id="506965" name="文本框 138"/>
            <p:cNvSpPr txBox="1">
              <a:spLocks noChangeArrowheads="1"/>
            </p:cNvSpPr>
            <p:nvPr/>
          </p:nvSpPr>
          <p:spPr bwMode="auto">
            <a:xfrm>
              <a:off x="1810" y="0"/>
              <a:ext cx="346" cy="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algn="dist" eaLnBrk="1" hangingPunct="1">
                <a:spcBef>
                  <a:spcPct val="0"/>
                </a:spcBef>
                <a:buFontTx/>
                <a:buNone/>
              </a:pPr>
              <a:r>
                <a:rPr lang="zh-CN" altLang="zh-CN" sz="2000">
                  <a:solidFill>
                    <a:schemeClr val="tx1"/>
                  </a:solidFill>
                  <a:latin typeface="楷体_GB2312" pitchFamily="1" charset="-122"/>
                </a:rPr>
                <a:t>百万位</a:t>
              </a:r>
            </a:p>
          </p:txBody>
        </p:sp>
        <p:sp>
          <p:nvSpPr>
            <p:cNvPr id="506966" name="文本框 139"/>
            <p:cNvSpPr txBox="1">
              <a:spLocks noChangeArrowheads="1"/>
            </p:cNvSpPr>
            <p:nvPr/>
          </p:nvSpPr>
          <p:spPr bwMode="auto">
            <a:xfrm>
              <a:off x="1540" y="0"/>
              <a:ext cx="346" cy="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algn="dist" eaLnBrk="1" hangingPunct="1">
                <a:spcBef>
                  <a:spcPct val="0"/>
                </a:spcBef>
                <a:buFontTx/>
                <a:buNone/>
              </a:pPr>
              <a:r>
                <a:rPr lang="zh-CN" altLang="zh-CN" sz="2000">
                  <a:solidFill>
                    <a:schemeClr val="tx1"/>
                  </a:solidFill>
                  <a:latin typeface="楷体_GB2312" pitchFamily="1" charset="-122"/>
                </a:rPr>
                <a:t>千万位</a:t>
              </a:r>
            </a:p>
          </p:txBody>
        </p:sp>
        <p:sp>
          <p:nvSpPr>
            <p:cNvPr id="506967" name="文本框 140"/>
            <p:cNvSpPr txBox="1">
              <a:spLocks noChangeArrowheads="1"/>
            </p:cNvSpPr>
            <p:nvPr/>
          </p:nvSpPr>
          <p:spPr bwMode="auto">
            <a:xfrm>
              <a:off x="0" y="220"/>
              <a:ext cx="437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algn="dist"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000">
                  <a:solidFill>
                    <a:schemeClr val="tx1"/>
                  </a:solidFill>
                  <a:latin typeface="宋体" pitchFamily="2" charset="-122"/>
                  <a:ea typeface="宋体" pitchFamily="2" charset="-122"/>
                </a:rPr>
                <a:t>……</a:t>
              </a:r>
              <a:endParaRPr lang="zh-CN" altLang="en-US">
                <a:solidFill>
                  <a:schemeClr val="tx1"/>
                </a:solidFill>
                <a:latin typeface="宋体" pitchFamily="2" charset="-122"/>
                <a:ea typeface="宋体" pitchFamily="2" charset="-122"/>
              </a:endParaRPr>
            </a:p>
          </p:txBody>
        </p:sp>
        <p:sp>
          <p:nvSpPr>
            <p:cNvPr id="506968" name="文本框 141"/>
            <p:cNvSpPr txBox="1">
              <a:spLocks noChangeArrowheads="1"/>
            </p:cNvSpPr>
            <p:nvPr/>
          </p:nvSpPr>
          <p:spPr bwMode="auto">
            <a:xfrm>
              <a:off x="1280" y="0"/>
              <a:ext cx="346" cy="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algn="dist" eaLnBrk="1" hangingPunct="1">
                <a:spcBef>
                  <a:spcPct val="0"/>
                </a:spcBef>
                <a:buFontTx/>
                <a:buNone/>
              </a:pPr>
              <a:r>
                <a:rPr lang="zh-CN" altLang="zh-CN" sz="2000">
                  <a:solidFill>
                    <a:schemeClr val="tx1"/>
                  </a:solidFill>
                  <a:latin typeface="楷体_GB2312" pitchFamily="1" charset="-122"/>
                </a:rPr>
                <a:t>亿  位</a:t>
              </a:r>
            </a:p>
          </p:txBody>
        </p:sp>
        <p:sp>
          <p:nvSpPr>
            <p:cNvPr id="506969" name="文本框 132"/>
            <p:cNvSpPr txBox="1">
              <a:spLocks noChangeArrowheads="1"/>
            </p:cNvSpPr>
            <p:nvPr/>
          </p:nvSpPr>
          <p:spPr bwMode="auto">
            <a:xfrm>
              <a:off x="1019" y="0"/>
              <a:ext cx="346" cy="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algn="dist" eaLnBrk="1" hangingPunct="1">
                <a:spcBef>
                  <a:spcPct val="0"/>
                </a:spcBef>
                <a:buFontTx/>
                <a:buNone/>
              </a:pPr>
              <a:r>
                <a:rPr lang="zh-CN" altLang="zh-CN" sz="2000">
                  <a:solidFill>
                    <a:schemeClr val="tx1"/>
                  </a:solidFill>
                  <a:latin typeface="楷体_GB2312" pitchFamily="1" charset="-122"/>
                </a:rPr>
                <a:t>十亿位</a:t>
              </a:r>
            </a:p>
          </p:txBody>
        </p:sp>
        <p:sp>
          <p:nvSpPr>
            <p:cNvPr id="506970" name="文本框 138"/>
            <p:cNvSpPr txBox="1">
              <a:spLocks noChangeArrowheads="1"/>
            </p:cNvSpPr>
            <p:nvPr/>
          </p:nvSpPr>
          <p:spPr bwMode="auto">
            <a:xfrm>
              <a:off x="759" y="0"/>
              <a:ext cx="346" cy="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algn="dist" eaLnBrk="1" hangingPunct="1">
                <a:spcBef>
                  <a:spcPct val="0"/>
                </a:spcBef>
                <a:buFontTx/>
                <a:buNone/>
              </a:pPr>
              <a:r>
                <a:rPr lang="zh-CN" altLang="zh-CN" sz="2000">
                  <a:solidFill>
                    <a:schemeClr val="tx1"/>
                  </a:solidFill>
                  <a:latin typeface="楷体_GB2312" pitchFamily="1" charset="-122"/>
                </a:rPr>
                <a:t>百亿位</a:t>
              </a:r>
            </a:p>
          </p:txBody>
        </p:sp>
        <p:sp>
          <p:nvSpPr>
            <p:cNvPr id="506971" name="文本框 139"/>
            <p:cNvSpPr txBox="1">
              <a:spLocks noChangeArrowheads="1"/>
            </p:cNvSpPr>
            <p:nvPr/>
          </p:nvSpPr>
          <p:spPr bwMode="auto">
            <a:xfrm>
              <a:off x="489" y="0"/>
              <a:ext cx="346" cy="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algn="dist" eaLnBrk="1" hangingPunct="1">
                <a:spcBef>
                  <a:spcPct val="0"/>
                </a:spcBef>
                <a:buFontTx/>
                <a:buNone/>
              </a:pPr>
              <a:r>
                <a:rPr lang="zh-CN" altLang="zh-CN" sz="2000">
                  <a:solidFill>
                    <a:schemeClr val="tx1"/>
                  </a:solidFill>
                  <a:latin typeface="楷体_GB2312" pitchFamily="1" charset="-122"/>
                </a:rPr>
                <a:t>千亿位</a:t>
              </a:r>
            </a:p>
          </p:txBody>
        </p:sp>
      </p:grpSp>
      <p:sp>
        <p:nvSpPr>
          <p:cNvPr id="506972" name="文本框 140"/>
          <p:cNvSpPr txBox="1">
            <a:spLocks noChangeArrowheads="1"/>
          </p:cNvSpPr>
          <p:nvPr/>
        </p:nvSpPr>
        <p:spPr bwMode="auto">
          <a:xfrm>
            <a:off x="1784350" y="2689225"/>
            <a:ext cx="11842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  <a:t>……</a:t>
            </a:r>
            <a:endParaRPr lang="zh-CN" altLang="en-US">
              <a:solidFill>
                <a:schemeClr val="tx1"/>
              </a:solidFill>
              <a:latin typeface="楷体_GB2312" pitchFamily="1" charset="-122"/>
            </a:endParaRPr>
          </a:p>
        </p:txBody>
      </p:sp>
      <p:grpSp>
        <p:nvGrpSpPr>
          <p:cNvPr id="506973" name="Group 105"/>
          <p:cNvGrpSpPr>
            <a:grpSpLocks/>
          </p:cNvGrpSpPr>
          <p:nvPr/>
        </p:nvGrpSpPr>
        <p:grpSpPr bwMode="auto">
          <a:xfrm>
            <a:off x="5286375" y="1182688"/>
            <a:ext cx="3667125" cy="1800225"/>
            <a:chOff x="0" y="0"/>
            <a:chExt cx="2310" cy="1134"/>
          </a:xfrm>
        </p:grpSpPr>
        <p:sp>
          <p:nvSpPr>
            <p:cNvPr id="506974" name="AutoShape 27"/>
            <p:cNvSpPr>
              <a:spLocks noChangeArrowheads="1"/>
            </p:cNvSpPr>
            <p:nvPr/>
          </p:nvSpPr>
          <p:spPr bwMode="auto">
            <a:xfrm>
              <a:off x="0" y="55"/>
              <a:ext cx="1552" cy="589"/>
            </a:xfrm>
            <a:prstGeom prst="wedgeRoundRectCallout">
              <a:avLst>
                <a:gd name="adj1" fmla="val 55708"/>
                <a:gd name="adj2" fmla="val 25722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你会填写下面的</a:t>
              </a:r>
              <a:endParaRPr lang="en-US" altLang="zh-CN" sz="2000">
                <a:solidFill>
                  <a:schemeClr val="tx1"/>
                </a:solidFill>
                <a:latin typeface="楷体_GB2312" pitchFamily="1" charset="-122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数位顺序表吗？</a:t>
              </a:r>
              <a:endParaRPr lang="en-US" altLang="zh-CN" sz="2000">
                <a:solidFill>
                  <a:schemeClr val="tx1"/>
                </a:solidFill>
                <a:latin typeface="楷体_GB2312" pitchFamily="1" charset="-122"/>
              </a:endParaRPr>
            </a:p>
          </p:txBody>
        </p:sp>
        <p:pic>
          <p:nvPicPr>
            <p:cNvPr id="506975" name="Picture 102" descr="4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176" y="0"/>
              <a:ext cx="1134" cy="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086922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6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068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6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506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6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0"/>
                                        <p:tgtEl>
                                          <p:spTgt spid="506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6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6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506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6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0"/>
                                        <p:tgtEl>
                                          <p:spTgt spid="5069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6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6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506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6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6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06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6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06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6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06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6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06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6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6936" grpId="0" autoUpdateAnimBg="0"/>
      <p:bldP spid="506937" grpId="0" autoUpdateAnimBg="0"/>
      <p:bldP spid="506938" grpId="0" autoUpdateAnimBg="0"/>
      <p:bldP spid="506938" grpId="1" autoUpdateAnimBg="0"/>
      <p:bldP spid="506939" grpId="0" autoUpdateAnimBg="0"/>
      <p:bldP spid="506940" grpId="0" autoUpdateAnimBg="0"/>
      <p:bldP spid="506941" grpId="0" autoUpdateAnimBg="0"/>
      <p:bldP spid="506942" grpId="0" autoUpdateAnimBg="0"/>
      <p:bldP spid="506943" grpId="0" autoUpdateAnimBg="0"/>
      <p:bldP spid="506972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3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417513"/>
            <a:ext cx="6472238" cy="850900"/>
          </a:xfrm>
        </p:spPr>
        <p:txBody>
          <a:bodyPr/>
          <a:lstStyle/>
          <a:p>
            <a:pPr eaLnBrk="1" hangingPunct="1"/>
            <a:r>
              <a:rPr lang="zh-CN" altLang="zh-CN" sz="40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1" charset="-122"/>
              </a:rPr>
              <a:t>三、平行四边形和梯形</a:t>
            </a:r>
            <a:endParaRPr lang="zh-CN" altLang="zh-CN" sz="40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楷体_GB2312" pitchFamily="1" charset="-122"/>
            </a:endParaRPr>
          </a:p>
        </p:txBody>
      </p:sp>
      <p:graphicFrame>
        <p:nvGraphicFramePr>
          <p:cNvPr id="525315" name="Group 3"/>
          <p:cNvGraphicFramePr>
            <a:graphicFrameLocks noGrp="1"/>
          </p:cNvGraphicFramePr>
          <p:nvPr/>
        </p:nvGraphicFramePr>
        <p:xfrm>
          <a:off x="460375" y="3121025"/>
          <a:ext cx="8215313" cy="2819400"/>
        </p:xfrm>
        <a:graphic>
          <a:graphicData uri="http://schemas.openxmlformats.org/drawingml/2006/table">
            <a:tbl>
              <a:tblPr/>
              <a:tblGrid>
                <a:gridCol w="1370013"/>
                <a:gridCol w="1368425"/>
                <a:gridCol w="1370012"/>
                <a:gridCol w="1368425"/>
                <a:gridCol w="1370013"/>
                <a:gridCol w="1368425"/>
              </a:tblGrid>
              <a:tr h="69532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1" charset="-122"/>
                          <a:ea typeface="楷体_GB2312" pitchFamily="1" charset="-122"/>
                        </a:rPr>
                        <a:t>四边形</a:t>
                      </a:r>
                    </a:p>
                  </a:txBody>
                  <a:tcPr marL="91439" marR="91439" marT="45723" marB="45723" horzOverflow="overflow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楷体_GB2312" pitchFamily="1" charset="-122"/>
                        </a:rPr>
                        <a:t>四边相等</a:t>
                      </a:r>
                    </a:p>
                  </a:txBody>
                  <a:tcPr marL="91439" marR="91439" marT="45723" marB="45723" horzOverflow="overflow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楷体_GB2312" pitchFamily="1" charset="-122"/>
                        </a:rPr>
                        <a:t>两组对边</a:t>
                      </a:r>
                      <a:endParaRPr kumimoji="0" lang="en-U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楷体_GB2312" pitchFamily="1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楷体_GB2312" pitchFamily="1" charset="-122"/>
                        </a:rPr>
                        <a:t>分别相等</a:t>
                      </a:r>
                    </a:p>
                  </a:txBody>
                  <a:tcPr marL="91439" marR="91439" marT="45723" marB="45723" horzOverflow="overflow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楷体_GB2312" pitchFamily="1" charset="-122"/>
                        </a:rPr>
                        <a:t>只有一组</a:t>
                      </a:r>
                      <a:endParaRPr kumimoji="0" lang="en-U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楷体_GB2312" pitchFamily="1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楷体_GB2312" pitchFamily="1" charset="-122"/>
                        </a:rPr>
                        <a:t>对边平行</a:t>
                      </a:r>
                    </a:p>
                  </a:txBody>
                  <a:tcPr marL="91439" marR="91439" marT="45723" marB="45723" horzOverflow="overflow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楷体_GB2312" pitchFamily="1" charset="-122"/>
                        </a:rPr>
                        <a:t>两组对边</a:t>
                      </a:r>
                      <a:endParaRPr kumimoji="0" lang="en-U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楷体_GB2312" pitchFamily="1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楷体_GB2312" pitchFamily="1" charset="-122"/>
                        </a:rPr>
                        <a:t>分别平行</a:t>
                      </a:r>
                    </a:p>
                  </a:txBody>
                  <a:tcPr marL="91439" marR="91439" marT="45723" marB="45723" horzOverflow="overflow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6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楷体_GB2312" pitchFamily="1" charset="-122"/>
                        </a:rPr>
                        <a:t>有四个直角</a:t>
                      </a:r>
                    </a:p>
                  </a:txBody>
                  <a:tcPr marL="91439" marR="91439" marT="45723" marB="45723" horzOverflow="overflow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1" charset="-122"/>
                          <a:ea typeface="楷体_GB2312" pitchFamily="1" charset="-122"/>
                        </a:rPr>
                        <a:t>正方形</a:t>
                      </a:r>
                    </a:p>
                  </a:txBody>
                  <a:tcPr marL="91439" marR="91439" marT="45723" marB="45723" horzOverflow="overflow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楷体_GB2312" pitchFamily="1" charset="-122"/>
                      </a:endParaRPr>
                    </a:p>
                  </a:txBody>
                  <a:tcPr marL="91439" marR="91439" marT="45723" marB="45723" horzOverflow="overflow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楷体_GB2312" pitchFamily="1" charset="-122"/>
                      </a:endParaRPr>
                    </a:p>
                  </a:txBody>
                  <a:tcPr marL="91439" marR="91439" marT="45723" marB="45723" horzOverflow="overflow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楷体_GB2312" pitchFamily="1" charset="-122"/>
                      </a:endParaRPr>
                    </a:p>
                  </a:txBody>
                  <a:tcPr marL="91439" marR="91439" marT="45723" marB="45723" horzOverflow="overflow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楷体_GB2312" pitchFamily="1" charset="-122"/>
                      </a:endParaRPr>
                    </a:p>
                  </a:txBody>
                  <a:tcPr marL="91439" marR="91439" marT="45723" marB="45723" horzOverflow="overflow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楷体_GB2312" pitchFamily="1" charset="-122"/>
                      </a:endParaRPr>
                    </a:p>
                  </a:txBody>
                  <a:tcPr marL="91439" marR="91439" marT="45723" marB="45723" horzOverflow="overflow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70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1" charset="-122"/>
                          <a:ea typeface="楷体_GB2312" pitchFamily="1" charset="-122"/>
                        </a:rPr>
                        <a:t>长方形</a:t>
                      </a:r>
                    </a:p>
                  </a:txBody>
                  <a:tcPr marL="91439" marR="91439" marT="45723" marB="45723" horzOverflow="overflow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楷体_GB2312" pitchFamily="1" charset="-122"/>
                      </a:endParaRPr>
                    </a:p>
                  </a:txBody>
                  <a:tcPr marL="91439" marR="91439" marT="45723" marB="45723" horzOverflow="overflow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楷体_GB2312" pitchFamily="1" charset="-122"/>
                      </a:endParaRPr>
                    </a:p>
                  </a:txBody>
                  <a:tcPr marL="91439" marR="91439" marT="45723" marB="45723" horzOverflow="overflow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楷体_GB2312" pitchFamily="1" charset="-122"/>
                      </a:endParaRPr>
                    </a:p>
                  </a:txBody>
                  <a:tcPr marL="91439" marR="91439" marT="45723" marB="45723" horzOverflow="overflow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楷体_GB2312" pitchFamily="1" charset="-122"/>
                      </a:endParaRPr>
                    </a:p>
                  </a:txBody>
                  <a:tcPr marL="91439" marR="91439" marT="45723" marB="45723" horzOverflow="overflow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楷体_GB2312" pitchFamily="1" charset="-122"/>
                      </a:endParaRPr>
                    </a:p>
                  </a:txBody>
                  <a:tcPr marL="91439" marR="91439" marT="45723" marB="45723" horzOverflow="overflow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1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1" charset="-122"/>
                          <a:ea typeface="楷体_GB2312" pitchFamily="1" charset="-122"/>
                        </a:rPr>
                        <a:t>平行四边形</a:t>
                      </a:r>
                    </a:p>
                  </a:txBody>
                  <a:tcPr marL="91439" marR="91439" marT="45723" marB="45723" horzOverflow="overflow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楷体_GB2312" pitchFamily="1" charset="-122"/>
                      </a:endParaRPr>
                    </a:p>
                  </a:txBody>
                  <a:tcPr marL="91439" marR="91439" marT="45723" marB="45723" horzOverflow="overflow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楷体_GB2312" pitchFamily="1" charset="-122"/>
                      </a:endParaRPr>
                    </a:p>
                  </a:txBody>
                  <a:tcPr marL="91439" marR="91439" marT="45723" marB="45723" horzOverflow="overflow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楷体_GB2312" pitchFamily="1" charset="-122"/>
                      </a:endParaRPr>
                    </a:p>
                  </a:txBody>
                  <a:tcPr marL="91439" marR="91439" marT="45723" marB="45723" horzOverflow="overflow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楷体_GB2312" pitchFamily="1" charset="-122"/>
                      </a:endParaRPr>
                    </a:p>
                  </a:txBody>
                  <a:tcPr marL="91439" marR="91439" marT="45723" marB="45723" horzOverflow="overflow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楷体_GB2312" pitchFamily="1" charset="-122"/>
                      </a:endParaRPr>
                    </a:p>
                  </a:txBody>
                  <a:tcPr marL="91439" marR="91439" marT="45723" marB="45723" horzOverflow="overflow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70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_GB2312" pitchFamily="1" charset="-122"/>
                          <a:ea typeface="楷体_GB2312" pitchFamily="1" charset="-122"/>
                        </a:rPr>
                        <a:t>梯形</a:t>
                      </a:r>
                    </a:p>
                  </a:txBody>
                  <a:tcPr marL="91439" marR="91439" marT="45723" marB="45723" horzOverflow="overflow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楷体_GB2312" pitchFamily="1" charset="-122"/>
                      </a:endParaRPr>
                    </a:p>
                  </a:txBody>
                  <a:tcPr marL="91439" marR="91439" marT="45723" marB="45723" horzOverflow="overflow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楷体_GB2312" pitchFamily="1" charset="-122"/>
                      </a:endParaRPr>
                    </a:p>
                  </a:txBody>
                  <a:tcPr marL="91439" marR="91439" marT="45723" marB="45723" horzOverflow="overflow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楷体_GB2312" pitchFamily="1" charset="-122"/>
                      </a:endParaRPr>
                    </a:p>
                  </a:txBody>
                  <a:tcPr marL="91439" marR="91439" marT="45723" marB="45723" horzOverflow="overflow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楷体_GB2312" pitchFamily="1" charset="-122"/>
                      </a:endParaRPr>
                    </a:p>
                  </a:txBody>
                  <a:tcPr marL="91439" marR="91439" marT="45723" marB="45723" horzOverflow="overflow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楷体_GB2312" pitchFamily="1" charset="-122"/>
                      </a:endParaRPr>
                    </a:p>
                  </a:txBody>
                  <a:tcPr marL="91439" marR="91439" marT="45723" marB="45723" horzOverflow="overflow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25359" name="TextBox 16"/>
          <p:cNvSpPr txBox="1">
            <a:spLocks noChangeArrowheads="1"/>
          </p:cNvSpPr>
          <p:nvPr/>
        </p:nvSpPr>
        <p:spPr bwMode="auto">
          <a:xfrm>
            <a:off x="1979613" y="3694113"/>
            <a:ext cx="107156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3000">
                <a:solidFill>
                  <a:srgbClr val="FF0000"/>
                </a:solidFill>
                <a:latin typeface="楷体_GB2312" pitchFamily="1" charset="-122"/>
              </a:rPr>
              <a:t>√</a:t>
            </a:r>
          </a:p>
        </p:txBody>
      </p:sp>
      <p:sp>
        <p:nvSpPr>
          <p:cNvPr id="525360" name="TextBox 17"/>
          <p:cNvSpPr txBox="1">
            <a:spLocks noChangeArrowheads="1"/>
          </p:cNvSpPr>
          <p:nvPr/>
        </p:nvSpPr>
        <p:spPr bwMode="auto">
          <a:xfrm>
            <a:off x="3336925" y="3694113"/>
            <a:ext cx="10715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3000">
                <a:solidFill>
                  <a:srgbClr val="FF0000"/>
                </a:solidFill>
                <a:latin typeface="楷体_GB2312" pitchFamily="1" charset="-122"/>
              </a:rPr>
              <a:t>√</a:t>
            </a:r>
          </a:p>
        </p:txBody>
      </p:sp>
      <p:sp>
        <p:nvSpPr>
          <p:cNvPr id="525361" name="TextBox 18"/>
          <p:cNvSpPr txBox="1">
            <a:spLocks noChangeArrowheads="1"/>
          </p:cNvSpPr>
          <p:nvPr/>
        </p:nvSpPr>
        <p:spPr bwMode="auto">
          <a:xfrm>
            <a:off x="3336925" y="4779963"/>
            <a:ext cx="10715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3000">
                <a:solidFill>
                  <a:srgbClr val="FF0000"/>
                </a:solidFill>
                <a:latin typeface="楷体_GB2312" pitchFamily="1" charset="-122"/>
              </a:rPr>
              <a:t>√</a:t>
            </a:r>
          </a:p>
        </p:txBody>
      </p:sp>
      <p:sp>
        <p:nvSpPr>
          <p:cNvPr id="525362" name="TextBox 19"/>
          <p:cNvSpPr txBox="1">
            <a:spLocks noChangeArrowheads="1"/>
          </p:cNvSpPr>
          <p:nvPr/>
        </p:nvSpPr>
        <p:spPr bwMode="auto">
          <a:xfrm>
            <a:off x="3336925" y="4238625"/>
            <a:ext cx="10715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3000">
                <a:solidFill>
                  <a:srgbClr val="FF0000"/>
                </a:solidFill>
                <a:latin typeface="楷体_GB2312" pitchFamily="1" charset="-122"/>
              </a:rPr>
              <a:t>√</a:t>
            </a:r>
          </a:p>
        </p:txBody>
      </p:sp>
      <p:sp>
        <p:nvSpPr>
          <p:cNvPr id="525363" name="TextBox 20"/>
          <p:cNvSpPr txBox="1">
            <a:spLocks noChangeArrowheads="1"/>
          </p:cNvSpPr>
          <p:nvPr/>
        </p:nvSpPr>
        <p:spPr bwMode="auto">
          <a:xfrm>
            <a:off x="4713288" y="5308600"/>
            <a:ext cx="107156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3000">
                <a:solidFill>
                  <a:srgbClr val="FF0000"/>
                </a:solidFill>
                <a:latin typeface="楷体_GB2312" pitchFamily="1" charset="-122"/>
              </a:rPr>
              <a:t>√</a:t>
            </a:r>
          </a:p>
        </p:txBody>
      </p:sp>
      <p:sp>
        <p:nvSpPr>
          <p:cNvPr id="525364" name="TextBox 21"/>
          <p:cNvSpPr txBox="1">
            <a:spLocks noChangeArrowheads="1"/>
          </p:cNvSpPr>
          <p:nvPr/>
        </p:nvSpPr>
        <p:spPr bwMode="auto">
          <a:xfrm>
            <a:off x="6080125" y="3694113"/>
            <a:ext cx="10715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3000">
                <a:solidFill>
                  <a:srgbClr val="FF0000"/>
                </a:solidFill>
                <a:latin typeface="楷体_GB2312" pitchFamily="1" charset="-122"/>
              </a:rPr>
              <a:t>√</a:t>
            </a:r>
          </a:p>
        </p:txBody>
      </p:sp>
      <p:sp>
        <p:nvSpPr>
          <p:cNvPr id="525365" name="TextBox 22"/>
          <p:cNvSpPr txBox="1">
            <a:spLocks noChangeArrowheads="1"/>
          </p:cNvSpPr>
          <p:nvPr/>
        </p:nvSpPr>
        <p:spPr bwMode="auto">
          <a:xfrm>
            <a:off x="6080125" y="4779963"/>
            <a:ext cx="10715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3000">
                <a:solidFill>
                  <a:srgbClr val="FF0000"/>
                </a:solidFill>
                <a:latin typeface="楷体_GB2312" pitchFamily="1" charset="-122"/>
              </a:rPr>
              <a:t>√</a:t>
            </a:r>
          </a:p>
        </p:txBody>
      </p:sp>
      <p:sp>
        <p:nvSpPr>
          <p:cNvPr id="525366" name="TextBox 23"/>
          <p:cNvSpPr txBox="1">
            <a:spLocks noChangeArrowheads="1"/>
          </p:cNvSpPr>
          <p:nvPr/>
        </p:nvSpPr>
        <p:spPr bwMode="auto">
          <a:xfrm>
            <a:off x="6080125" y="4238625"/>
            <a:ext cx="10715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3000">
                <a:solidFill>
                  <a:srgbClr val="FF0000"/>
                </a:solidFill>
                <a:latin typeface="楷体_GB2312" pitchFamily="1" charset="-122"/>
              </a:rPr>
              <a:t>√</a:t>
            </a:r>
          </a:p>
        </p:txBody>
      </p:sp>
      <p:sp>
        <p:nvSpPr>
          <p:cNvPr id="525367" name="TextBox 24"/>
          <p:cNvSpPr txBox="1">
            <a:spLocks noChangeArrowheads="1"/>
          </p:cNvSpPr>
          <p:nvPr/>
        </p:nvSpPr>
        <p:spPr bwMode="auto">
          <a:xfrm>
            <a:off x="7437438" y="3694113"/>
            <a:ext cx="107156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3000">
                <a:solidFill>
                  <a:srgbClr val="FF0000"/>
                </a:solidFill>
                <a:latin typeface="楷体_GB2312" pitchFamily="1" charset="-122"/>
              </a:rPr>
              <a:t>√</a:t>
            </a:r>
          </a:p>
        </p:txBody>
      </p:sp>
      <p:sp>
        <p:nvSpPr>
          <p:cNvPr id="525368" name="TextBox 26"/>
          <p:cNvSpPr txBox="1">
            <a:spLocks noChangeArrowheads="1"/>
          </p:cNvSpPr>
          <p:nvPr/>
        </p:nvSpPr>
        <p:spPr bwMode="auto">
          <a:xfrm>
            <a:off x="7437438" y="4238625"/>
            <a:ext cx="107156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3000">
                <a:solidFill>
                  <a:srgbClr val="FF0000"/>
                </a:solidFill>
                <a:latin typeface="楷体_GB2312" pitchFamily="1" charset="-122"/>
              </a:rPr>
              <a:t>√</a:t>
            </a:r>
          </a:p>
        </p:txBody>
      </p:sp>
      <p:grpSp>
        <p:nvGrpSpPr>
          <p:cNvPr id="525369" name="Group 67"/>
          <p:cNvGrpSpPr>
            <a:grpSpLocks/>
          </p:cNvGrpSpPr>
          <p:nvPr/>
        </p:nvGrpSpPr>
        <p:grpSpPr bwMode="auto">
          <a:xfrm>
            <a:off x="2390775" y="930275"/>
            <a:ext cx="6440488" cy="1871663"/>
            <a:chOff x="0" y="0"/>
            <a:chExt cx="4057" cy="1179"/>
          </a:xfrm>
        </p:grpSpPr>
        <p:sp>
          <p:nvSpPr>
            <p:cNvPr id="525370" name="AutoShape 27"/>
            <p:cNvSpPr>
              <a:spLocks noChangeArrowheads="1"/>
            </p:cNvSpPr>
            <p:nvPr/>
          </p:nvSpPr>
          <p:spPr bwMode="auto">
            <a:xfrm>
              <a:off x="0" y="590"/>
              <a:ext cx="3143" cy="589"/>
            </a:xfrm>
            <a:prstGeom prst="wedgeRoundRectCallout">
              <a:avLst>
                <a:gd name="adj1" fmla="val 52917"/>
                <a:gd name="adj2" fmla="val 5347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在下表中的适当空格内画上</a:t>
              </a:r>
              <a:r>
                <a:rPr lang="zh-CN" altLang="en-US" sz="2000">
                  <a:solidFill>
                    <a:schemeClr val="tx1"/>
                  </a:solidFill>
                  <a:latin typeface="宋体" pitchFamily="2" charset="-122"/>
                  <a:ea typeface="宋体" pitchFamily="2" charset="-122"/>
                </a:rPr>
                <a:t>“</a:t>
              </a: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√</a:t>
              </a:r>
              <a:r>
                <a:rPr lang="zh-CN" altLang="en-US" sz="2000">
                  <a:solidFill>
                    <a:schemeClr val="tx1"/>
                  </a:solidFill>
                  <a:latin typeface="宋体" pitchFamily="2" charset="-122"/>
                  <a:ea typeface="宋体" pitchFamily="2" charset="-122"/>
                </a:rPr>
                <a:t>”</a:t>
              </a: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，再</a:t>
              </a:r>
              <a:endParaRPr lang="en-US" altLang="zh-CN" sz="2000">
                <a:solidFill>
                  <a:schemeClr val="tx1"/>
                </a:solidFill>
                <a:latin typeface="楷体_GB2312" pitchFamily="1" charset="-122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说一说几种图形之间的联系和区别。</a:t>
              </a: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2000">
                <a:solidFill>
                  <a:schemeClr val="tx1"/>
                </a:solidFill>
                <a:latin typeface="楷体_GB2312" pitchFamily="1" charset="-122"/>
              </a:endParaRPr>
            </a:p>
          </p:txBody>
        </p:sp>
        <p:pic>
          <p:nvPicPr>
            <p:cNvPr id="525371" name="Picture 64" descr="4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2923" y="0"/>
              <a:ext cx="1134" cy="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077171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2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25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25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25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2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2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2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2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2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525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52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52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5359" grpId="0" autoUpdateAnimBg="0"/>
      <p:bldP spid="525360" grpId="0" autoUpdateAnimBg="0"/>
      <p:bldP spid="525361" grpId="0" autoUpdateAnimBg="0"/>
      <p:bldP spid="525362" grpId="0" autoUpdateAnimBg="0"/>
      <p:bldP spid="525363" grpId="0" autoUpdateAnimBg="0"/>
      <p:bldP spid="525364" grpId="0" autoUpdateAnimBg="0"/>
      <p:bldP spid="525365" grpId="0" autoUpdateAnimBg="0"/>
      <p:bldP spid="525366" grpId="0" autoUpdateAnimBg="0"/>
      <p:bldP spid="525367" grpId="0" autoUpdateAnimBg="0"/>
      <p:bldP spid="525368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6338" name="组合 4"/>
          <p:cNvGrpSpPr>
            <a:grpSpLocks/>
          </p:cNvGrpSpPr>
          <p:nvPr/>
        </p:nvGrpSpPr>
        <p:grpSpPr bwMode="auto">
          <a:xfrm>
            <a:off x="1728788" y="3484563"/>
            <a:ext cx="5537200" cy="2752725"/>
            <a:chOff x="0" y="0"/>
            <a:chExt cx="5537796" cy="2752725"/>
          </a:xfrm>
        </p:grpSpPr>
        <p:sp>
          <p:nvSpPr>
            <p:cNvPr id="526339" name="椭圆 1"/>
            <p:cNvSpPr>
              <a:spLocks noChangeArrowheads="1"/>
            </p:cNvSpPr>
            <p:nvPr/>
          </p:nvSpPr>
          <p:spPr bwMode="auto">
            <a:xfrm>
              <a:off x="0" y="0"/>
              <a:ext cx="5537796" cy="2752725"/>
            </a:xfrm>
            <a:prstGeom prst="ellipse">
              <a:avLst/>
            </a:prstGeom>
            <a:solidFill>
              <a:srgbClr val="CDF5CB"/>
            </a:solidFill>
            <a:ln w="19050" cmpd="sng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>
              <a:lvl1pPr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526340" name="TextBox 14"/>
            <p:cNvSpPr txBox="1">
              <a:spLocks noChangeArrowheads="1"/>
            </p:cNvSpPr>
            <p:nvPr/>
          </p:nvSpPr>
          <p:spPr bwMode="auto">
            <a:xfrm>
              <a:off x="3020634" y="2009775"/>
              <a:ext cx="1337650" cy="4766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9pPr>
            </a:lstStyle>
            <a:p>
              <a:pPr algn="ctr" eaLnBrk="1" hangingPunct="1"/>
              <a:r>
                <a:rPr lang="zh-CN" altLang="en-US" sz="2400"/>
                <a:t>四边形</a:t>
              </a:r>
            </a:p>
          </p:txBody>
        </p:sp>
      </p:grpSp>
      <p:grpSp>
        <p:nvGrpSpPr>
          <p:cNvPr id="526341" name="组合 6"/>
          <p:cNvGrpSpPr>
            <a:grpSpLocks/>
          </p:cNvGrpSpPr>
          <p:nvPr/>
        </p:nvGrpSpPr>
        <p:grpSpPr bwMode="auto">
          <a:xfrm>
            <a:off x="1847850" y="3856038"/>
            <a:ext cx="3381375" cy="2057400"/>
            <a:chOff x="0" y="0"/>
            <a:chExt cx="3381374" cy="2057399"/>
          </a:xfrm>
        </p:grpSpPr>
        <p:sp>
          <p:nvSpPr>
            <p:cNvPr id="526342" name="椭圆 7"/>
            <p:cNvSpPr>
              <a:spLocks noChangeArrowheads="1"/>
            </p:cNvSpPr>
            <p:nvPr/>
          </p:nvSpPr>
          <p:spPr bwMode="auto">
            <a:xfrm>
              <a:off x="0" y="0"/>
              <a:ext cx="3381374" cy="2057399"/>
            </a:xfrm>
            <a:prstGeom prst="ellipse">
              <a:avLst/>
            </a:prstGeom>
            <a:solidFill>
              <a:srgbClr val="CCECFF"/>
            </a:solidFill>
            <a:ln w="19050" cmpd="sng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>
              <a:lvl1pPr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526343" name="TextBox 12"/>
            <p:cNvSpPr txBox="1">
              <a:spLocks noChangeArrowheads="1"/>
            </p:cNvSpPr>
            <p:nvPr/>
          </p:nvSpPr>
          <p:spPr bwMode="auto">
            <a:xfrm>
              <a:off x="548301" y="76200"/>
              <a:ext cx="2252048" cy="5355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9pPr>
            </a:lstStyle>
            <a:p>
              <a:pPr algn="ctr" eaLnBrk="1" hangingPunct="1"/>
              <a:r>
                <a:rPr lang="zh-CN" altLang="en-US" sz="2400"/>
                <a:t>平行四边形</a:t>
              </a:r>
            </a:p>
          </p:txBody>
        </p:sp>
      </p:grpSp>
      <p:sp>
        <p:nvSpPr>
          <p:cNvPr id="52634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417513"/>
            <a:ext cx="6972300" cy="850900"/>
          </a:xfrm>
        </p:spPr>
        <p:txBody>
          <a:bodyPr/>
          <a:lstStyle/>
          <a:p>
            <a:pPr eaLnBrk="1" hangingPunct="1"/>
            <a:r>
              <a:rPr lang="zh-CN" altLang="zh-CN" sz="40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1" charset="-122"/>
              </a:rPr>
              <a:t>三、平行四边形和梯形</a:t>
            </a:r>
            <a:endParaRPr lang="zh-CN" altLang="zh-CN" sz="40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楷体_GB2312" pitchFamily="1" charset="-122"/>
            </a:endParaRPr>
          </a:p>
        </p:txBody>
      </p:sp>
      <p:grpSp>
        <p:nvGrpSpPr>
          <p:cNvPr id="526345" name="Group 13"/>
          <p:cNvGrpSpPr>
            <a:grpSpLocks/>
          </p:cNvGrpSpPr>
          <p:nvPr/>
        </p:nvGrpSpPr>
        <p:grpSpPr bwMode="auto">
          <a:xfrm>
            <a:off x="3011488" y="1844675"/>
            <a:ext cx="5364162" cy="1944688"/>
            <a:chOff x="0" y="0"/>
            <a:chExt cx="3379" cy="1225"/>
          </a:xfrm>
        </p:grpSpPr>
        <p:sp>
          <p:nvSpPr>
            <p:cNvPr id="526346" name="AutoShape 27"/>
            <p:cNvSpPr>
              <a:spLocks noChangeArrowheads="1"/>
            </p:cNvSpPr>
            <p:nvPr/>
          </p:nvSpPr>
          <p:spPr bwMode="auto">
            <a:xfrm>
              <a:off x="0" y="0"/>
              <a:ext cx="2514" cy="590"/>
            </a:xfrm>
            <a:prstGeom prst="wedgeRoundRectCallout">
              <a:avLst>
                <a:gd name="adj1" fmla="val 56343"/>
                <a:gd name="adj2" fmla="val -3389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各种四边形之间的关系可以用</a:t>
              </a:r>
              <a:endParaRPr lang="en-US" altLang="zh-CN" sz="2000">
                <a:solidFill>
                  <a:schemeClr val="tx1"/>
                </a:solidFill>
                <a:latin typeface="楷体_GB2312" pitchFamily="1" charset="-122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下面的集合图表示。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2000">
                <a:solidFill>
                  <a:schemeClr val="tx1"/>
                </a:solidFill>
              </a:endParaRPr>
            </a:p>
          </p:txBody>
        </p:sp>
        <p:pic>
          <p:nvPicPr>
            <p:cNvPr id="526347" name="Picture 11" descr="37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32" y="92"/>
              <a:ext cx="1047" cy="1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26348" name="组合 11"/>
          <p:cNvGrpSpPr>
            <a:grpSpLocks/>
          </p:cNvGrpSpPr>
          <p:nvPr/>
        </p:nvGrpSpPr>
        <p:grpSpPr bwMode="auto">
          <a:xfrm>
            <a:off x="2095500" y="4448175"/>
            <a:ext cx="2905125" cy="1368425"/>
            <a:chOff x="0" y="0"/>
            <a:chExt cx="2905125" cy="1368152"/>
          </a:xfrm>
        </p:grpSpPr>
        <p:sp>
          <p:nvSpPr>
            <p:cNvPr id="526349" name="椭圆 8"/>
            <p:cNvSpPr>
              <a:spLocks noChangeArrowheads="1"/>
            </p:cNvSpPr>
            <p:nvPr/>
          </p:nvSpPr>
          <p:spPr bwMode="auto">
            <a:xfrm>
              <a:off x="0" y="0"/>
              <a:ext cx="2905125" cy="1368152"/>
            </a:xfrm>
            <a:prstGeom prst="ellipse">
              <a:avLst/>
            </a:prstGeom>
            <a:solidFill>
              <a:srgbClr val="FFFFCC"/>
            </a:solidFill>
            <a:ln w="19050" cmpd="sng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>
              <a:lvl1pPr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526350" name="TextBox 2"/>
            <p:cNvSpPr txBox="1">
              <a:spLocks noChangeArrowheads="1"/>
            </p:cNvSpPr>
            <p:nvPr/>
          </p:nvSpPr>
          <p:spPr bwMode="auto">
            <a:xfrm>
              <a:off x="757851" y="8011"/>
              <a:ext cx="1337650" cy="4766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9pPr>
            </a:lstStyle>
            <a:p>
              <a:pPr algn="ctr" eaLnBrk="1" hangingPunct="1"/>
              <a:r>
                <a:rPr lang="zh-CN" altLang="en-US" sz="2400"/>
                <a:t>长方形</a:t>
              </a:r>
            </a:p>
          </p:txBody>
        </p:sp>
      </p:grpSp>
      <p:grpSp>
        <p:nvGrpSpPr>
          <p:cNvPr id="526351" name="组合 16"/>
          <p:cNvGrpSpPr>
            <a:grpSpLocks/>
          </p:cNvGrpSpPr>
          <p:nvPr/>
        </p:nvGrpSpPr>
        <p:grpSpPr bwMode="auto">
          <a:xfrm>
            <a:off x="2684463" y="4989513"/>
            <a:ext cx="1725612" cy="762000"/>
            <a:chOff x="0" y="0"/>
            <a:chExt cx="1725091" cy="762000"/>
          </a:xfrm>
        </p:grpSpPr>
        <p:sp>
          <p:nvSpPr>
            <p:cNvPr id="526352" name="椭圆 9"/>
            <p:cNvSpPr>
              <a:spLocks noChangeArrowheads="1"/>
            </p:cNvSpPr>
            <p:nvPr/>
          </p:nvSpPr>
          <p:spPr bwMode="auto">
            <a:xfrm>
              <a:off x="0" y="0"/>
              <a:ext cx="1725091" cy="762000"/>
            </a:xfrm>
            <a:prstGeom prst="ellipse">
              <a:avLst/>
            </a:prstGeom>
            <a:solidFill>
              <a:srgbClr val="FFE7FF"/>
            </a:solidFill>
            <a:ln w="19050" cmpd="sng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>
              <a:lvl1pPr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526353" name="TextBox 13"/>
            <p:cNvSpPr txBox="1">
              <a:spLocks noChangeArrowheads="1"/>
            </p:cNvSpPr>
            <p:nvPr/>
          </p:nvSpPr>
          <p:spPr bwMode="auto">
            <a:xfrm>
              <a:off x="168368" y="114300"/>
              <a:ext cx="1337650" cy="4766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9pPr>
            </a:lstStyle>
            <a:p>
              <a:pPr algn="ctr" eaLnBrk="1" hangingPunct="1"/>
              <a:r>
                <a:rPr lang="zh-CN" altLang="en-US" sz="2400"/>
                <a:t>正方形</a:t>
              </a:r>
            </a:p>
          </p:txBody>
        </p:sp>
      </p:grpSp>
      <p:grpSp>
        <p:nvGrpSpPr>
          <p:cNvPr id="526354" name="组合 5"/>
          <p:cNvGrpSpPr>
            <a:grpSpLocks/>
          </p:cNvGrpSpPr>
          <p:nvPr/>
        </p:nvGrpSpPr>
        <p:grpSpPr bwMode="auto">
          <a:xfrm>
            <a:off x="5324475" y="4321175"/>
            <a:ext cx="1790700" cy="1079500"/>
            <a:chOff x="0" y="0"/>
            <a:chExt cx="1790699" cy="1080120"/>
          </a:xfrm>
        </p:grpSpPr>
        <p:sp>
          <p:nvSpPr>
            <p:cNvPr id="526355" name="椭圆 10"/>
            <p:cNvSpPr>
              <a:spLocks noChangeArrowheads="1"/>
            </p:cNvSpPr>
            <p:nvPr/>
          </p:nvSpPr>
          <p:spPr bwMode="auto">
            <a:xfrm>
              <a:off x="0" y="0"/>
              <a:ext cx="1790699" cy="1080120"/>
            </a:xfrm>
            <a:prstGeom prst="ellipse">
              <a:avLst/>
            </a:prstGeom>
            <a:solidFill>
              <a:srgbClr val="FFDDDD"/>
            </a:solidFill>
            <a:ln w="19050" cmpd="sng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>
              <a:lvl1pPr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526356" name="TextBox 15"/>
            <p:cNvSpPr txBox="1">
              <a:spLocks noChangeArrowheads="1"/>
            </p:cNvSpPr>
            <p:nvPr/>
          </p:nvSpPr>
          <p:spPr bwMode="auto">
            <a:xfrm>
              <a:off x="224451" y="287648"/>
              <a:ext cx="1337650" cy="4766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9pPr>
            </a:lstStyle>
            <a:p>
              <a:pPr algn="ctr" eaLnBrk="1" hangingPunct="1"/>
              <a:r>
                <a:rPr lang="zh-CN" altLang="en-US" sz="2400"/>
                <a:t>梯形</a:t>
              </a:r>
            </a:p>
          </p:txBody>
        </p:sp>
      </p:grpSp>
      <p:sp>
        <p:nvSpPr>
          <p:cNvPr id="526357" name="Rectangle 21"/>
          <p:cNvSpPr>
            <a:spLocks noChangeArrowheads="1"/>
          </p:cNvSpPr>
          <p:nvPr/>
        </p:nvSpPr>
        <p:spPr bwMode="auto">
          <a:xfrm>
            <a:off x="539750" y="4216400"/>
            <a:ext cx="666750" cy="12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en-US" altLang="zh-CN"/>
          </a:p>
        </p:txBody>
      </p:sp>
      <p:sp>
        <p:nvSpPr>
          <p:cNvPr id="526358" name="Rectangle 22"/>
          <p:cNvSpPr>
            <a:spLocks noChangeArrowheads="1"/>
          </p:cNvSpPr>
          <p:nvPr/>
        </p:nvSpPr>
        <p:spPr bwMode="auto">
          <a:xfrm>
            <a:off x="755650" y="4432300"/>
            <a:ext cx="666750" cy="12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en-US" altLang="zh-CN"/>
          </a:p>
        </p:txBody>
      </p:sp>
      <p:sp>
        <p:nvSpPr>
          <p:cNvPr id="526359" name="Rectangle 23"/>
          <p:cNvSpPr>
            <a:spLocks noChangeArrowheads="1"/>
          </p:cNvSpPr>
          <p:nvPr/>
        </p:nvSpPr>
        <p:spPr bwMode="auto">
          <a:xfrm>
            <a:off x="971550" y="4648200"/>
            <a:ext cx="666750" cy="12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60802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26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26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26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26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26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26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3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404813"/>
            <a:ext cx="6972300" cy="850900"/>
          </a:xfrm>
        </p:spPr>
        <p:txBody>
          <a:bodyPr/>
          <a:lstStyle/>
          <a:p>
            <a:pPr eaLnBrk="1" hangingPunct="1"/>
            <a:r>
              <a:rPr lang="zh-CN" altLang="zh-CN" sz="40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1" charset="-122"/>
              </a:rPr>
              <a:t>四、知识运用</a:t>
            </a:r>
            <a:endParaRPr lang="zh-CN" altLang="zh-CN" sz="40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楷体_GB2312" pitchFamily="1" charset="-122"/>
            </a:endParaRPr>
          </a:p>
        </p:txBody>
      </p:sp>
      <p:grpSp>
        <p:nvGrpSpPr>
          <p:cNvPr id="527363" name="组合 19"/>
          <p:cNvGrpSpPr>
            <a:grpSpLocks/>
          </p:cNvGrpSpPr>
          <p:nvPr/>
        </p:nvGrpSpPr>
        <p:grpSpPr bwMode="auto">
          <a:xfrm>
            <a:off x="395288" y="2876550"/>
            <a:ext cx="8643937" cy="2857500"/>
            <a:chOff x="0" y="0"/>
            <a:chExt cx="8643997" cy="2857520"/>
          </a:xfrm>
        </p:grpSpPr>
        <p:sp>
          <p:nvSpPr>
            <p:cNvPr id="527364" name="标题 5"/>
            <p:cNvSpPr txBox="1">
              <a:spLocks noChangeArrowheads="1"/>
            </p:cNvSpPr>
            <p:nvPr/>
          </p:nvSpPr>
          <p:spPr bwMode="auto">
            <a:xfrm>
              <a:off x="209551" y="0"/>
              <a:ext cx="8215369" cy="7921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zh-CN" altLang="en-US" sz="2600">
                  <a:solidFill>
                    <a:schemeClr val="tx1"/>
                  </a:solidFill>
                </a:rPr>
                <a:t> </a:t>
              </a:r>
              <a:r>
                <a:rPr lang="en-US" altLang="zh-CN" sz="2600">
                  <a:solidFill>
                    <a:schemeClr val="tx1"/>
                  </a:solidFill>
                </a:rPr>
                <a:t>A. </a:t>
              </a:r>
              <a:r>
                <a:rPr lang="zh-CN" altLang="en-US" sz="2600">
                  <a:solidFill>
                    <a:schemeClr val="tx1"/>
                  </a:solidFill>
                </a:rPr>
                <a:t>正方形    </a:t>
              </a:r>
              <a:r>
                <a:rPr lang="en-US" altLang="zh-CN" sz="2600">
                  <a:solidFill>
                    <a:schemeClr val="tx1"/>
                  </a:solidFill>
                </a:rPr>
                <a:t>B. </a:t>
              </a:r>
              <a:r>
                <a:rPr lang="zh-CN" altLang="en-US" sz="2600">
                  <a:solidFill>
                    <a:schemeClr val="tx1"/>
                  </a:solidFill>
                </a:rPr>
                <a:t>长方形    </a:t>
              </a:r>
              <a:r>
                <a:rPr lang="en-US" altLang="zh-CN" sz="2600">
                  <a:solidFill>
                    <a:schemeClr val="tx1"/>
                  </a:solidFill>
                </a:rPr>
                <a:t>C. </a:t>
              </a:r>
              <a:r>
                <a:rPr lang="zh-CN" altLang="en-US" sz="2600">
                  <a:solidFill>
                    <a:schemeClr val="tx1"/>
                  </a:solidFill>
                </a:rPr>
                <a:t>平行四边形    </a:t>
              </a:r>
              <a:r>
                <a:rPr lang="en-US" altLang="zh-CN" sz="2600">
                  <a:solidFill>
                    <a:schemeClr val="tx1"/>
                  </a:solidFill>
                </a:rPr>
                <a:t>D. </a:t>
              </a:r>
              <a:r>
                <a:rPr lang="zh-CN" altLang="en-US" sz="2600">
                  <a:solidFill>
                    <a:schemeClr val="tx1"/>
                  </a:solidFill>
                </a:rPr>
                <a:t>梯形</a:t>
              </a:r>
            </a:p>
          </p:txBody>
        </p:sp>
        <p:sp>
          <p:nvSpPr>
            <p:cNvPr id="527365" name="标题 5"/>
            <p:cNvSpPr txBox="1">
              <a:spLocks noChangeArrowheads="1"/>
            </p:cNvSpPr>
            <p:nvPr/>
          </p:nvSpPr>
          <p:spPr bwMode="auto">
            <a:xfrm>
              <a:off x="1" y="785819"/>
              <a:ext cx="8281226" cy="792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zh-CN" altLang="en-US" sz="2600">
                  <a:solidFill>
                    <a:schemeClr val="tx1"/>
                  </a:solidFill>
                </a:rPr>
                <a:t> （</a:t>
              </a:r>
              <a:r>
                <a:rPr lang="en-US" altLang="zh-CN" sz="2600">
                  <a:solidFill>
                    <a:schemeClr val="tx1"/>
                  </a:solidFill>
                </a:rPr>
                <a:t>1</a:t>
              </a:r>
              <a:r>
                <a:rPr lang="zh-CN" altLang="en-US" sz="2600">
                  <a:solidFill>
                    <a:schemeClr val="tx1"/>
                  </a:solidFill>
                </a:rPr>
                <a:t>）两组对边分别平行，有四个直角。（          ）</a:t>
              </a:r>
            </a:p>
          </p:txBody>
        </p:sp>
        <p:sp>
          <p:nvSpPr>
            <p:cNvPr id="527366" name="标题 5"/>
            <p:cNvSpPr txBox="1">
              <a:spLocks noChangeArrowheads="1"/>
            </p:cNvSpPr>
            <p:nvPr/>
          </p:nvSpPr>
          <p:spPr bwMode="auto">
            <a:xfrm>
              <a:off x="0" y="1422410"/>
              <a:ext cx="8643997" cy="7921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zh-CN" altLang="en-US" sz="2600">
                  <a:solidFill>
                    <a:schemeClr val="tx1"/>
                  </a:solidFill>
                </a:rPr>
                <a:t> （</a:t>
              </a:r>
              <a:r>
                <a:rPr lang="en-US" altLang="zh-CN" sz="2600">
                  <a:solidFill>
                    <a:schemeClr val="tx1"/>
                  </a:solidFill>
                </a:rPr>
                <a:t>2</a:t>
              </a:r>
              <a:r>
                <a:rPr lang="zh-CN" altLang="en-US" sz="2600">
                  <a:solidFill>
                    <a:schemeClr val="tx1"/>
                  </a:solidFill>
                </a:rPr>
                <a:t>）只有一组对边平行。（        ）</a:t>
              </a:r>
            </a:p>
          </p:txBody>
        </p:sp>
        <p:sp>
          <p:nvSpPr>
            <p:cNvPr id="527367" name="标题 5"/>
            <p:cNvSpPr txBox="1">
              <a:spLocks noChangeArrowheads="1"/>
            </p:cNvSpPr>
            <p:nvPr/>
          </p:nvSpPr>
          <p:spPr bwMode="auto">
            <a:xfrm>
              <a:off x="0" y="2065352"/>
              <a:ext cx="8643997" cy="792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zh-CN" altLang="en-US" sz="2600">
                  <a:solidFill>
                    <a:schemeClr val="tx1"/>
                  </a:solidFill>
                </a:rPr>
                <a:t> （</a:t>
              </a:r>
              <a:r>
                <a:rPr lang="en-US" altLang="zh-CN" sz="2600">
                  <a:solidFill>
                    <a:schemeClr val="tx1"/>
                  </a:solidFill>
                </a:rPr>
                <a:t>3</a:t>
              </a:r>
              <a:r>
                <a:rPr lang="zh-CN" altLang="en-US" sz="2600">
                  <a:solidFill>
                    <a:schemeClr val="tx1"/>
                  </a:solidFill>
                </a:rPr>
                <a:t>）两组对边分别平行。（                     ）</a:t>
              </a:r>
              <a:endParaRPr lang="en-US" altLang="zh-CN" sz="2600">
                <a:solidFill>
                  <a:schemeClr val="tx1"/>
                </a:solidFill>
              </a:endParaRPr>
            </a:p>
          </p:txBody>
        </p:sp>
      </p:grpSp>
      <p:sp>
        <p:nvSpPr>
          <p:cNvPr id="527368" name="TextBox 22"/>
          <p:cNvSpPr txBox="1">
            <a:spLocks noChangeArrowheads="1"/>
          </p:cNvSpPr>
          <p:nvPr/>
        </p:nvSpPr>
        <p:spPr bwMode="auto">
          <a:xfrm>
            <a:off x="4814888" y="4303713"/>
            <a:ext cx="642937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2600">
                <a:solidFill>
                  <a:srgbClr val="FF0000"/>
                </a:solidFill>
              </a:rPr>
              <a:t>D</a:t>
            </a:r>
            <a:endParaRPr lang="zh-CN" altLang="en-US" sz="2600">
              <a:solidFill>
                <a:srgbClr val="FF0000"/>
              </a:solidFill>
            </a:endParaRPr>
          </a:p>
        </p:txBody>
      </p:sp>
      <p:sp>
        <p:nvSpPr>
          <p:cNvPr id="527369" name="TextBox 23"/>
          <p:cNvSpPr txBox="1">
            <a:spLocks noChangeArrowheads="1"/>
          </p:cNvSpPr>
          <p:nvPr/>
        </p:nvSpPr>
        <p:spPr bwMode="auto">
          <a:xfrm>
            <a:off x="4757738" y="4954588"/>
            <a:ext cx="1936750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2600">
                <a:solidFill>
                  <a:srgbClr val="FF0000"/>
                </a:solidFill>
              </a:rPr>
              <a:t>A</a:t>
            </a:r>
            <a:r>
              <a:rPr lang="zh-CN" altLang="en-US" sz="2600">
                <a:solidFill>
                  <a:srgbClr val="FF0000"/>
                </a:solidFill>
              </a:rPr>
              <a:t>、</a:t>
            </a:r>
            <a:r>
              <a:rPr lang="en-US" altLang="zh-CN" sz="2600">
                <a:solidFill>
                  <a:srgbClr val="FF0000"/>
                </a:solidFill>
              </a:rPr>
              <a:t>B</a:t>
            </a:r>
            <a:r>
              <a:rPr lang="zh-CN" altLang="en-US" sz="2600">
                <a:solidFill>
                  <a:srgbClr val="FF0000"/>
                </a:solidFill>
              </a:rPr>
              <a:t>、</a:t>
            </a:r>
            <a:r>
              <a:rPr lang="en-US" altLang="zh-CN" sz="2600">
                <a:solidFill>
                  <a:srgbClr val="FF0000"/>
                </a:solidFill>
              </a:rPr>
              <a:t>C               </a:t>
            </a:r>
            <a:endParaRPr lang="zh-CN" altLang="en-US" sz="2600">
              <a:solidFill>
                <a:srgbClr val="FF0000"/>
              </a:solidFill>
            </a:endParaRPr>
          </a:p>
        </p:txBody>
      </p:sp>
      <p:grpSp>
        <p:nvGrpSpPr>
          <p:cNvPr id="527370" name="组合 25"/>
          <p:cNvGrpSpPr>
            <a:grpSpLocks/>
          </p:cNvGrpSpPr>
          <p:nvPr/>
        </p:nvGrpSpPr>
        <p:grpSpPr bwMode="auto">
          <a:xfrm>
            <a:off x="6716713" y="3668713"/>
            <a:ext cx="1257300" cy="568325"/>
            <a:chOff x="0" y="0"/>
            <a:chExt cx="1257311" cy="569390"/>
          </a:xfrm>
        </p:grpSpPr>
        <p:sp>
          <p:nvSpPr>
            <p:cNvPr id="527371" name="TextBox 20"/>
            <p:cNvSpPr txBox="1">
              <a:spLocks noChangeArrowheads="1"/>
            </p:cNvSpPr>
            <p:nvPr/>
          </p:nvSpPr>
          <p:spPr bwMode="auto">
            <a:xfrm>
              <a:off x="0" y="0"/>
              <a:ext cx="642943" cy="5693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600">
                  <a:solidFill>
                    <a:srgbClr val="FF0000"/>
                  </a:solidFill>
                </a:rPr>
                <a:t>A</a:t>
              </a:r>
              <a:endParaRPr lang="zh-CN" altLang="en-US" sz="2600">
                <a:solidFill>
                  <a:srgbClr val="FF0000"/>
                </a:solidFill>
              </a:endParaRPr>
            </a:p>
          </p:txBody>
        </p:sp>
        <p:sp>
          <p:nvSpPr>
            <p:cNvPr id="527372" name="TextBox 21"/>
            <p:cNvSpPr txBox="1">
              <a:spLocks noChangeArrowheads="1"/>
            </p:cNvSpPr>
            <p:nvPr/>
          </p:nvSpPr>
          <p:spPr bwMode="auto">
            <a:xfrm>
              <a:off x="614367" y="0"/>
              <a:ext cx="642944" cy="5693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600">
                  <a:solidFill>
                    <a:srgbClr val="FF0000"/>
                  </a:solidFill>
                </a:rPr>
                <a:t>B</a:t>
              </a:r>
              <a:endParaRPr lang="zh-CN" altLang="en-US" sz="2600">
                <a:solidFill>
                  <a:srgbClr val="FF0000"/>
                </a:solidFill>
              </a:endParaRPr>
            </a:p>
          </p:txBody>
        </p:sp>
        <p:sp>
          <p:nvSpPr>
            <p:cNvPr id="527373" name="TextBox 24"/>
            <p:cNvSpPr txBox="1">
              <a:spLocks noChangeArrowheads="1"/>
            </p:cNvSpPr>
            <p:nvPr/>
          </p:nvSpPr>
          <p:spPr bwMode="auto">
            <a:xfrm>
              <a:off x="254002" y="0"/>
              <a:ext cx="642943" cy="5693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zh-CN" sz="2600">
                  <a:solidFill>
                    <a:srgbClr val="FF0000"/>
                  </a:solidFill>
                </a:rPr>
                <a:t>、</a:t>
              </a:r>
            </a:p>
          </p:txBody>
        </p:sp>
      </p:grpSp>
      <p:grpSp>
        <p:nvGrpSpPr>
          <p:cNvPr id="527374" name="Group 23"/>
          <p:cNvGrpSpPr>
            <a:grpSpLocks/>
          </p:cNvGrpSpPr>
          <p:nvPr/>
        </p:nvGrpSpPr>
        <p:grpSpPr bwMode="auto">
          <a:xfrm>
            <a:off x="3952875" y="1100138"/>
            <a:ext cx="4503738" cy="1870075"/>
            <a:chOff x="0" y="0"/>
            <a:chExt cx="2837" cy="1179"/>
          </a:xfrm>
        </p:grpSpPr>
        <p:sp>
          <p:nvSpPr>
            <p:cNvPr id="527375" name="AutoShape 27"/>
            <p:cNvSpPr>
              <a:spLocks noChangeArrowheads="1"/>
            </p:cNvSpPr>
            <p:nvPr/>
          </p:nvSpPr>
          <p:spPr bwMode="auto">
            <a:xfrm>
              <a:off x="0" y="0"/>
              <a:ext cx="2023" cy="602"/>
            </a:xfrm>
            <a:prstGeom prst="wedgeRoundRectCallout">
              <a:avLst>
                <a:gd name="adj1" fmla="val 58056"/>
                <a:gd name="adj2" fmla="val 22926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把符合要求的图形序号</a:t>
              </a:r>
              <a:endParaRPr lang="en-US" altLang="zh-CN" sz="2000">
                <a:solidFill>
                  <a:schemeClr val="tx1"/>
                </a:solidFill>
                <a:latin typeface="楷体_GB2312" pitchFamily="1" charset="-122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填在括号里。</a:t>
              </a:r>
            </a:p>
          </p:txBody>
        </p:sp>
        <p:pic>
          <p:nvPicPr>
            <p:cNvPr id="527376" name="Picture 21" descr="4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703" y="45"/>
              <a:ext cx="1134" cy="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27377" name="Text Box 17"/>
          <p:cNvSpPr txBox="1">
            <a:spLocks noChangeArrowheads="1"/>
          </p:cNvSpPr>
          <p:nvPr/>
        </p:nvSpPr>
        <p:spPr bwMode="auto">
          <a:xfrm>
            <a:off x="496888" y="2117725"/>
            <a:ext cx="833437" cy="604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2800">
                <a:latin typeface="Arial" pitchFamily="34" charset="0"/>
              </a:rPr>
              <a:t>1.</a:t>
            </a:r>
          </a:p>
        </p:txBody>
      </p:sp>
    </p:spTree>
    <p:extLst>
      <p:ext uri="{BB962C8B-B14F-4D97-AF65-F5344CB8AC3E}">
        <p14:creationId xmlns:p14="http://schemas.microsoft.com/office/powerpoint/2010/main" val="1908725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7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27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7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27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7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7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7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7368" grpId="0" autoUpdateAnimBg="0"/>
      <p:bldP spid="527369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8386" name="Picture 2" descr="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1175" y="2600325"/>
            <a:ext cx="4495800" cy="239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838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417513"/>
            <a:ext cx="6972300" cy="850900"/>
          </a:xfrm>
        </p:spPr>
        <p:txBody>
          <a:bodyPr/>
          <a:lstStyle/>
          <a:p>
            <a:pPr eaLnBrk="1" hangingPunct="1"/>
            <a:r>
              <a:rPr lang="zh-CN" altLang="zh-CN" sz="40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1" charset="-122"/>
              </a:rPr>
              <a:t>四、知识运用</a:t>
            </a:r>
            <a:endParaRPr lang="zh-CN" altLang="zh-CN" sz="40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楷体_GB2312" pitchFamily="1" charset="-122"/>
            </a:endParaRPr>
          </a:p>
        </p:txBody>
      </p:sp>
      <p:grpSp>
        <p:nvGrpSpPr>
          <p:cNvPr id="528388" name="Group 27"/>
          <p:cNvGrpSpPr>
            <a:grpSpLocks/>
          </p:cNvGrpSpPr>
          <p:nvPr/>
        </p:nvGrpSpPr>
        <p:grpSpPr bwMode="auto">
          <a:xfrm>
            <a:off x="3429000" y="1557338"/>
            <a:ext cx="5099050" cy="1871662"/>
            <a:chOff x="0" y="0"/>
            <a:chExt cx="3212" cy="1179"/>
          </a:xfrm>
        </p:grpSpPr>
        <p:pic>
          <p:nvPicPr>
            <p:cNvPr id="528389" name="Picture 25" descr="4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2078" y="45"/>
              <a:ext cx="1134" cy="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28390" name="AutoShape 27"/>
            <p:cNvSpPr>
              <a:spLocks noChangeArrowheads="1"/>
            </p:cNvSpPr>
            <p:nvPr/>
          </p:nvSpPr>
          <p:spPr bwMode="auto">
            <a:xfrm>
              <a:off x="0" y="0"/>
              <a:ext cx="2398" cy="602"/>
            </a:xfrm>
            <a:prstGeom prst="wedgeRoundRectCallout">
              <a:avLst>
                <a:gd name="adj1" fmla="val 57759"/>
                <a:gd name="adj2" fmla="val 26912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滑梯滑道与地面之间的夹角</a:t>
              </a:r>
              <a:endParaRPr lang="en-US" altLang="zh-CN" sz="2000">
                <a:solidFill>
                  <a:schemeClr val="tx1"/>
                </a:solidFill>
                <a:latin typeface="楷体_GB2312" pitchFamily="1" charset="-122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是多大呢？量量看！</a:t>
              </a:r>
            </a:p>
          </p:txBody>
        </p:sp>
      </p:grpSp>
      <p:grpSp>
        <p:nvGrpSpPr>
          <p:cNvPr id="528391" name="Group 31"/>
          <p:cNvGrpSpPr>
            <a:grpSpLocks/>
          </p:cNvGrpSpPr>
          <p:nvPr/>
        </p:nvGrpSpPr>
        <p:grpSpPr bwMode="auto">
          <a:xfrm>
            <a:off x="496888" y="4868863"/>
            <a:ext cx="6724650" cy="1801812"/>
            <a:chOff x="0" y="0"/>
            <a:chExt cx="4236" cy="1135"/>
          </a:xfrm>
        </p:grpSpPr>
        <p:sp>
          <p:nvSpPr>
            <p:cNvPr id="528392" name="AutoShape 27"/>
            <p:cNvSpPr>
              <a:spLocks noChangeArrowheads="1"/>
            </p:cNvSpPr>
            <p:nvPr/>
          </p:nvSpPr>
          <p:spPr bwMode="auto">
            <a:xfrm>
              <a:off x="934" y="92"/>
              <a:ext cx="3302" cy="589"/>
            </a:xfrm>
            <a:prstGeom prst="wedgeRoundRectCallout">
              <a:avLst>
                <a:gd name="adj1" fmla="val -56148"/>
                <a:gd name="adj2" fmla="val 32852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这个角度在</a:t>
              </a:r>
              <a:r>
                <a:rPr lang="en-US" altLang="zh-CN" sz="2000">
                  <a:solidFill>
                    <a:schemeClr val="tx1"/>
                  </a:solidFill>
                </a:rPr>
                <a:t>40</a:t>
              </a: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°～</a:t>
              </a:r>
              <a:r>
                <a:rPr lang="en-US" altLang="zh-CN" sz="2000">
                  <a:solidFill>
                    <a:schemeClr val="tx1"/>
                  </a:solidFill>
                </a:rPr>
                <a:t>56</a:t>
              </a: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°时比较合适，适合</a:t>
              </a:r>
              <a:endParaRPr lang="en-US" altLang="zh-CN" sz="2000">
                <a:solidFill>
                  <a:schemeClr val="tx1"/>
                </a:solidFill>
                <a:latin typeface="楷体_GB2312" pitchFamily="1" charset="-122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各个年龄的人玩儿，又好玩又安全。</a:t>
              </a:r>
            </a:p>
          </p:txBody>
        </p:sp>
        <p:pic>
          <p:nvPicPr>
            <p:cNvPr id="528393" name="Picture 30" descr="11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798" cy="1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28394" name="组合 9"/>
          <p:cNvGrpSpPr>
            <a:grpSpLocks/>
          </p:cNvGrpSpPr>
          <p:nvPr/>
        </p:nvGrpSpPr>
        <p:grpSpPr bwMode="auto">
          <a:xfrm>
            <a:off x="2609850" y="2859088"/>
            <a:ext cx="2882900" cy="2225675"/>
            <a:chOff x="0" y="0"/>
            <a:chExt cx="2882899" cy="2225526"/>
          </a:xfrm>
        </p:grpSpPr>
        <p:grpSp>
          <p:nvGrpSpPr>
            <p:cNvPr id="528395" name="组合 3"/>
            <p:cNvGrpSpPr>
              <a:grpSpLocks/>
            </p:cNvGrpSpPr>
            <p:nvPr/>
          </p:nvGrpSpPr>
          <p:grpSpPr bwMode="auto">
            <a:xfrm>
              <a:off x="28574" y="0"/>
              <a:ext cx="2854325" cy="1933446"/>
              <a:chOff x="0" y="0"/>
              <a:chExt cx="3007951" cy="1933177"/>
            </a:xfrm>
          </p:grpSpPr>
          <p:sp>
            <p:nvSpPr>
              <p:cNvPr id="528396" name="Line 12"/>
              <p:cNvSpPr>
                <a:spLocks noChangeShapeType="1"/>
              </p:cNvSpPr>
              <p:nvPr/>
            </p:nvSpPr>
            <p:spPr bwMode="auto">
              <a:xfrm flipV="1">
                <a:off x="46842" y="0"/>
                <a:ext cx="2161442" cy="1888736"/>
              </a:xfrm>
              <a:prstGeom prst="line">
                <a:avLst/>
              </a:prstGeom>
              <a:noFill/>
              <a:ln w="28575" cmpd="sng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528397" name="Line 13"/>
              <p:cNvSpPr>
                <a:spLocks noChangeShapeType="1"/>
              </p:cNvSpPr>
              <p:nvPr/>
            </p:nvSpPr>
            <p:spPr bwMode="auto">
              <a:xfrm flipV="1">
                <a:off x="36805" y="1888736"/>
                <a:ext cx="2971146" cy="1587"/>
              </a:xfrm>
              <a:prstGeom prst="line">
                <a:avLst/>
              </a:prstGeom>
              <a:noFill/>
              <a:ln w="28575" cmpd="sng">
                <a:solidFill>
                  <a:srgbClr val="007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528398" name="椭圆 26"/>
              <p:cNvSpPr>
                <a:spLocks noChangeArrowheads="1"/>
              </p:cNvSpPr>
              <p:nvPr/>
            </p:nvSpPr>
            <p:spPr bwMode="auto">
              <a:xfrm>
                <a:off x="0" y="1861754"/>
                <a:ext cx="71937" cy="71423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 sz="2000" b="1">
                    <a:solidFill>
                      <a:schemeClr val="tx1"/>
                    </a:solidFill>
                    <a:latin typeface="楷体_GB2312" pitchFamily="1" charset="-122"/>
                    <a:ea typeface="楷体_GB2312" pitchFamily="1" charset="-122"/>
                  </a:defRPr>
                </a:lvl1pPr>
                <a:lvl2pPr marL="742950" indent="-285750" eaLnBrk="0" hangingPunct="0">
                  <a:defRPr sz="2000" b="1">
                    <a:solidFill>
                      <a:schemeClr val="tx1"/>
                    </a:solidFill>
                    <a:latin typeface="楷体_GB2312" pitchFamily="1" charset="-122"/>
                    <a:ea typeface="楷体_GB2312" pitchFamily="1" charset="-122"/>
                  </a:defRPr>
                </a:lvl2pPr>
                <a:lvl3pPr marL="1143000" indent="-228600" eaLnBrk="0" hangingPunct="0">
                  <a:defRPr sz="2000" b="1">
                    <a:solidFill>
                      <a:schemeClr val="tx1"/>
                    </a:solidFill>
                    <a:latin typeface="楷体_GB2312" pitchFamily="1" charset="-122"/>
                    <a:ea typeface="楷体_GB2312" pitchFamily="1" charset="-122"/>
                  </a:defRPr>
                </a:lvl3pPr>
                <a:lvl4pPr marL="1600200" indent="-228600" eaLnBrk="0" hangingPunct="0">
                  <a:defRPr sz="2000" b="1">
                    <a:solidFill>
                      <a:schemeClr val="tx1"/>
                    </a:solidFill>
                    <a:latin typeface="楷体_GB2312" pitchFamily="1" charset="-122"/>
                    <a:ea typeface="楷体_GB2312" pitchFamily="1" charset="-122"/>
                  </a:defRPr>
                </a:lvl4pPr>
                <a:lvl5pPr marL="2057400" indent="-228600" eaLnBrk="0" hangingPunct="0">
                  <a:defRPr sz="2000" b="1">
                    <a:solidFill>
                      <a:schemeClr val="tx1"/>
                    </a:solidFill>
                    <a:latin typeface="楷体_GB2312" pitchFamily="1" charset="-122"/>
                    <a:ea typeface="楷体_GB2312" pitchFamily="1" charset="-122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sz="2000" b="1">
                    <a:solidFill>
                      <a:schemeClr val="tx1"/>
                    </a:solidFill>
                    <a:latin typeface="楷体_GB2312" pitchFamily="1" charset="-122"/>
                    <a:ea typeface="楷体_GB2312" pitchFamily="1" charset="-122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sz="2000" b="1">
                    <a:solidFill>
                      <a:schemeClr val="tx1"/>
                    </a:solidFill>
                    <a:latin typeface="楷体_GB2312" pitchFamily="1" charset="-122"/>
                    <a:ea typeface="楷体_GB2312" pitchFamily="1" charset="-122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sz="2000" b="1">
                    <a:solidFill>
                      <a:schemeClr val="tx1"/>
                    </a:solidFill>
                    <a:latin typeface="楷体_GB2312" pitchFamily="1" charset="-122"/>
                    <a:ea typeface="楷体_GB2312" pitchFamily="1" charset="-122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sz="2000" b="1">
                    <a:solidFill>
                      <a:schemeClr val="tx1"/>
                    </a:solidFill>
                    <a:latin typeface="楷体_GB2312" pitchFamily="1" charset="-122"/>
                    <a:ea typeface="楷体_GB2312" pitchFamily="1" charset="-122"/>
                  </a:defRPr>
                </a:lvl9pPr>
              </a:lstStyle>
              <a:p>
                <a:pPr algn="ctr" eaLnBrk="1" hangingPunct="1"/>
                <a:endParaRPr lang="zh-CN" altLang="en-US">
                  <a:solidFill>
                    <a:srgbClr val="FFFFFF"/>
                  </a:solidFill>
                  <a:latin typeface="Arial" pitchFamily="34" charset="0"/>
                </a:endParaRPr>
              </a:p>
            </p:txBody>
          </p:sp>
        </p:grpSp>
        <p:sp>
          <p:nvSpPr>
            <p:cNvPr id="528399" name="弧形 27"/>
            <p:cNvSpPr>
              <a:spLocks/>
            </p:cNvSpPr>
            <p:nvPr/>
          </p:nvSpPr>
          <p:spPr bwMode="auto">
            <a:xfrm rot="1628615">
              <a:off x="0" y="1606442"/>
              <a:ext cx="422275" cy="619084"/>
            </a:xfrm>
            <a:custGeom>
              <a:avLst/>
              <a:gdLst>
                <a:gd name="T0" fmla="*/ 211137 w 422275"/>
                <a:gd name="T1" fmla="*/ 0 h 619084"/>
                <a:gd name="T2" fmla="*/ 403656 w 422275"/>
                <a:gd name="T3" fmla="*/ 182443 h 619084"/>
                <a:gd name="T4" fmla="*/ 211138 w 422275"/>
                <a:gd name="T5" fmla="*/ 309542 h 619084"/>
                <a:gd name="T6" fmla="*/ 211137 w 422275"/>
                <a:gd name="T7" fmla="*/ 0 h 619084"/>
                <a:gd name="T8" fmla="*/ 211137 w 422275"/>
                <a:gd name="T9" fmla="*/ 0 h 619084"/>
                <a:gd name="T10" fmla="*/ 403656 w 422275"/>
                <a:gd name="T11" fmla="*/ 182443 h 6190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2275" h="619084" stroke="0">
                  <a:moveTo>
                    <a:pt x="211137" y="0"/>
                  </a:moveTo>
                  <a:cubicBezTo>
                    <a:pt x="294202" y="0"/>
                    <a:pt x="369549" y="71404"/>
                    <a:pt x="403656" y="182443"/>
                  </a:cubicBezTo>
                  <a:lnTo>
                    <a:pt x="211138" y="309542"/>
                  </a:lnTo>
                  <a:cubicBezTo>
                    <a:pt x="211138" y="206361"/>
                    <a:pt x="211137" y="103181"/>
                    <a:pt x="211137" y="0"/>
                  </a:cubicBezTo>
                  <a:close/>
                </a:path>
                <a:path w="422275" h="619084" fill="none">
                  <a:moveTo>
                    <a:pt x="211137" y="0"/>
                  </a:moveTo>
                  <a:cubicBezTo>
                    <a:pt x="294202" y="0"/>
                    <a:pt x="369549" y="71404"/>
                    <a:pt x="403656" y="182443"/>
                  </a:cubicBezTo>
                </a:path>
              </a:pathLst>
            </a:custGeom>
            <a:noFill/>
            <a:ln w="28575" cap="flat" cmpd="sng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528400" name="TextBox 17"/>
          <p:cNvSpPr txBox="1">
            <a:spLocks noChangeArrowheads="1"/>
          </p:cNvSpPr>
          <p:nvPr/>
        </p:nvSpPr>
        <p:spPr bwMode="auto">
          <a:xfrm>
            <a:off x="3021013" y="4267200"/>
            <a:ext cx="1370012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400">
                <a:solidFill>
                  <a:schemeClr val="tx1"/>
                </a:solidFill>
                <a:ea typeface="宋体" pitchFamily="2" charset="-122"/>
              </a:rPr>
              <a:t>40</a:t>
            </a:r>
            <a:r>
              <a:rPr lang="en-US" altLang="zh-CN" sz="2400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  <a:t>°</a:t>
            </a:r>
            <a:endParaRPr lang="zh-CN" altLang="en-US" sz="24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28401" name="Text Box 17"/>
          <p:cNvSpPr txBox="1">
            <a:spLocks noChangeArrowheads="1"/>
          </p:cNvSpPr>
          <p:nvPr/>
        </p:nvSpPr>
        <p:spPr bwMode="auto">
          <a:xfrm>
            <a:off x="496888" y="2117725"/>
            <a:ext cx="833437" cy="604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2800">
                <a:latin typeface="Arial" pitchFamily="34" charset="0"/>
              </a:rPr>
              <a:t>2.</a:t>
            </a:r>
          </a:p>
        </p:txBody>
      </p:sp>
    </p:spTree>
    <p:extLst>
      <p:ext uri="{BB962C8B-B14F-4D97-AF65-F5344CB8AC3E}">
        <p14:creationId xmlns:p14="http://schemas.microsoft.com/office/powerpoint/2010/main" val="437852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8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28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8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28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8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28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8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28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8400" grpId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410" name="标题 5"/>
          <p:cNvSpPr txBox="1">
            <a:spLocks noChangeArrowheads="1"/>
          </p:cNvSpPr>
          <p:nvPr/>
        </p:nvSpPr>
        <p:spPr bwMode="auto">
          <a:xfrm>
            <a:off x="457200" y="390525"/>
            <a:ext cx="6130925" cy="811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r>
              <a:rPr lang="zh-CN" altLang="en-US" sz="4000">
                <a:solidFill>
                  <a:srgbClr val="1C1C1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五、布置作业</a:t>
            </a:r>
          </a:p>
        </p:txBody>
      </p:sp>
      <p:sp>
        <p:nvSpPr>
          <p:cNvPr id="529411" name="标题 5"/>
          <p:cNvSpPr txBox="1">
            <a:spLocks noChangeArrowheads="1"/>
          </p:cNvSpPr>
          <p:nvPr/>
        </p:nvSpPr>
        <p:spPr bwMode="auto">
          <a:xfrm>
            <a:off x="682625" y="2633663"/>
            <a:ext cx="7885113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3200">
                <a:solidFill>
                  <a:srgbClr val="1C1C1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49" charset="-122"/>
                <a:ea typeface="黑体" pitchFamily="49" charset="-122"/>
              </a:rPr>
              <a:t> </a:t>
            </a:r>
            <a:r>
              <a:rPr lang="zh-CN" altLang="en-US" sz="3200">
                <a:solidFill>
                  <a:srgbClr val="1C1C1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作业：</a:t>
            </a:r>
            <a:r>
              <a:rPr lang="zh-CN" altLang="en-US" sz="3200">
                <a:solidFill>
                  <a:srgbClr val="1C1C1C"/>
                </a:solidFill>
              </a:rPr>
              <a:t>第</a:t>
            </a:r>
            <a:r>
              <a:rPr lang="en-US" altLang="zh-CN" sz="3200">
                <a:solidFill>
                  <a:srgbClr val="1C1C1C"/>
                </a:solidFill>
                <a:latin typeface="Arial" pitchFamily="34" charset="0"/>
              </a:rPr>
              <a:t>113</a:t>
            </a:r>
            <a:r>
              <a:rPr lang="zh-CN" altLang="en-US" sz="3200">
                <a:solidFill>
                  <a:srgbClr val="1C1C1C"/>
                </a:solidFill>
                <a:latin typeface="Arial" pitchFamily="34" charset="0"/>
              </a:rPr>
              <a:t>页练习二十一，第</a:t>
            </a:r>
            <a:r>
              <a:rPr lang="en-US" altLang="zh-CN" sz="3200">
                <a:solidFill>
                  <a:srgbClr val="1C1C1C"/>
                </a:solidFill>
                <a:latin typeface="Arial" pitchFamily="34" charset="0"/>
              </a:rPr>
              <a:t>9</a:t>
            </a:r>
            <a:r>
              <a:rPr lang="zh-CN" altLang="en-US" sz="3200">
                <a:solidFill>
                  <a:srgbClr val="1C1C1C"/>
                </a:solidFill>
                <a:latin typeface="Arial" pitchFamily="34" charset="0"/>
              </a:rPr>
              <a:t>题。</a:t>
            </a:r>
            <a:endParaRPr lang="en-US" altLang="zh-CN" sz="3200">
              <a:solidFill>
                <a:srgbClr val="1C1C1C"/>
              </a:solidFill>
              <a:latin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3200">
                <a:solidFill>
                  <a:srgbClr val="1C1C1C"/>
                </a:solidFill>
                <a:latin typeface="Arial" pitchFamily="34" charset="0"/>
              </a:rPr>
              <a:t>             </a:t>
            </a:r>
            <a:r>
              <a:rPr lang="zh-CN" altLang="en-US" sz="3200">
                <a:solidFill>
                  <a:srgbClr val="1C1C1C"/>
                </a:solidFill>
                <a:latin typeface="Arial" pitchFamily="34" charset="0"/>
              </a:rPr>
              <a:t>第</a:t>
            </a:r>
            <a:r>
              <a:rPr lang="en-US" altLang="zh-CN" sz="3200">
                <a:solidFill>
                  <a:srgbClr val="1C1C1C"/>
                </a:solidFill>
                <a:latin typeface="Arial" pitchFamily="34" charset="0"/>
              </a:rPr>
              <a:t>114</a:t>
            </a:r>
            <a:r>
              <a:rPr lang="zh-CN" altLang="en-US" sz="3200">
                <a:solidFill>
                  <a:srgbClr val="1C1C1C"/>
                </a:solidFill>
              </a:rPr>
              <a:t>页练习二十一，第</a:t>
            </a:r>
            <a:r>
              <a:rPr lang="en-US" altLang="zh-CN" sz="3200">
                <a:solidFill>
                  <a:srgbClr val="1C1C1C"/>
                </a:solidFill>
                <a:latin typeface="Arial" pitchFamily="34" charset="0"/>
              </a:rPr>
              <a:t>10</a:t>
            </a:r>
            <a:r>
              <a:rPr lang="zh-CN" altLang="en-US" sz="3200">
                <a:solidFill>
                  <a:srgbClr val="1C1C1C"/>
                </a:solidFill>
              </a:rPr>
              <a:t>题。</a:t>
            </a:r>
            <a:endParaRPr lang="en-US" altLang="zh-CN" sz="3200">
              <a:solidFill>
                <a:srgbClr val="1C1C1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7448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90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417513"/>
            <a:ext cx="6615113" cy="850900"/>
          </a:xfrm>
        </p:spPr>
        <p:txBody>
          <a:bodyPr/>
          <a:lstStyle/>
          <a:p>
            <a:pPr eaLnBrk="1" hangingPunct="1"/>
            <a:r>
              <a:rPr lang="zh-CN" altLang="zh-CN" sz="40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1" charset="-122"/>
              </a:rPr>
              <a:t>二、十进制计数法</a:t>
            </a:r>
            <a:endParaRPr lang="zh-CN" altLang="zh-CN" sz="40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楷体_GB2312" pitchFamily="1" charset="-122"/>
            </a:endParaRPr>
          </a:p>
        </p:txBody>
      </p:sp>
      <p:sp>
        <p:nvSpPr>
          <p:cNvPr id="507907" name="Text Box 3973"/>
          <p:cNvSpPr txBox="1">
            <a:spLocks noChangeArrowheads="1"/>
          </p:cNvSpPr>
          <p:nvPr/>
        </p:nvSpPr>
        <p:spPr bwMode="auto">
          <a:xfrm>
            <a:off x="788988" y="4652963"/>
            <a:ext cx="2487612" cy="541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zh-CN">
                <a:solidFill>
                  <a:schemeClr val="tx1"/>
                </a:solidFill>
                <a:latin typeface="楷体_GB2312" pitchFamily="1" charset="-122"/>
              </a:rPr>
              <a:t>填一填：</a:t>
            </a:r>
          </a:p>
        </p:txBody>
      </p:sp>
      <p:sp>
        <p:nvSpPr>
          <p:cNvPr id="507908" name="Text Box 3973"/>
          <p:cNvSpPr txBox="1">
            <a:spLocks noChangeArrowheads="1"/>
          </p:cNvSpPr>
          <p:nvPr/>
        </p:nvSpPr>
        <p:spPr bwMode="auto">
          <a:xfrm>
            <a:off x="788988" y="5314950"/>
            <a:ext cx="5727700" cy="490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2400">
                <a:solidFill>
                  <a:schemeClr val="tx1"/>
                </a:solidFill>
                <a:latin typeface="楷体_GB2312" pitchFamily="1" charset="-122"/>
              </a:rPr>
              <a:t>（</a:t>
            </a:r>
            <a:r>
              <a:rPr lang="en-US" altLang="zh-CN" sz="2400">
                <a:solidFill>
                  <a:schemeClr val="tx1"/>
                </a:solidFill>
              </a:rPr>
              <a:t>1</a:t>
            </a:r>
            <a:r>
              <a:rPr lang="zh-CN" altLang="en-US" sz="2400">
                <a:solidFill>
                  <a:schemeClr val="tx1"/>
                </a:solidFill>
                <a:latin typeface="楷体_GB2312" pitchFamily="1" charset="-122"/>
              </a:rPr>
              <a:t>）</a:t>
            </a:r>
            <a:r>
              <a:rPr lang="en-US" altLang="zh-CN" sz="2400">
                <a:solidFill>
                  <a:schemeClr val="tx1"/>
                </a:solidFill>
              </a:rPr>
              <a:t>10</a:t>
            </a:r>
            <a:r>
              <a:rPr lang="zh-CN" altLang="en-US" sz="2400">
                <a:solidFill>
                  <a:schemeClr val="tx1"/>
                </a:solidFill>
                <a:latin typeface="楷体_GB2312" pitchFamily="1" charset="-122"/>
              </a:rPr>
              <a:t>个一千万是</a:t>
            </a:r>
            <a:r>
              <a:rPr lang="en-US" altLang="zh-CN" sz="2400">
                <a:solidFill>
                  <a:schemeClr val="tx1"/>
                </a:solidFill>
                <a:latin typeface="楷体_GB2312" pitchFamily="1" charset="-122"/>
              </a:rPr>
              <a:t>(</a:t>
            </a:r>
            <a:r>
              <a:rPr lang="zh-CN" altLang="en-US" sz="2400">
                <a:solidFill>
                  <a:schemeClr val="tx1"/>
                </a:solidFill>
                <a:latin typeface="楷体_GB2312" pitchFamily="1" charset="-122"/>
              </a:rPr>
              <a:t>     </a:t>
            </a:r>
            <a:r>
              <a:rPr lang="en-US" altLang="zh-CN" sz="2400">
                <a:solidFill>
                  <a:schemeClr val="tx1"/>
                </a:solidFill>
                <a:latin typeface="楷体_GB2312" pitchFamily="1" charset="-122"/>
              </a:rPr>
              <a:t>)</a:t>
            </a:r>
            <a:r>
              <a:rPr lang="zh-CN" altLang="en-US" sz="2400">
                <a:solidFill>
                  <a:schemeClr val="tx1"/>
                </a:solidFill>
                <a:latin typeface="楷体_GB2312" pitchFamily="1" charset="-122"/>
              </a:rPr>
              <a:t>。</a:t>
            </a:r>
          </a:p>
        </p:txBody>
      </p:sp>
      <p:sp>
        <p:nvSpPr>
          <p:cNvPr id="507909" name="Text Box 3973"/>
          <p:cNvSpPr txBox="1">
            <a:spLocks noChangeArrowheads="1"/>
          </p:cNvSpPr>
          <p:nvPr/>
        </p:nvSpPr>
        <p:spPr bwMode="auto">
          <a:xfrm>
            <a:off x="788988" y="5895975"/>
            <a:ext cx="7886700" cy="53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2400">
                <a:solidFill>
                  <a:schemeClr val="tx1"/>
                </a:solidFill>
                <a:latin typeface="楷体_GB2312" pitchFamily="1" charset="-122"/>
              </a:rPr>
              <a:t>（</a:t>
            </a:r>
            <a:r>
              <a:rPr lang="en-US" altLang="zh-CN" sz="2400">
                <a:solidFill>
                  <a:schemeClr val="tx1"/>
                </a:solidFill>
              </a:rPr>
              <a:t>2</a:t>
            </a:r>
            <a:r>
              <a:rPr lang="zh-CN" altLang="en-US" sz="2400">
                <a:solidFill>
                  <a:schemeClr val="tx1"/>
                </a:solidFill>
                <a:latin typeface="楷体_GB2312" pitchFamily="1" charset="-122"/>
              </a:rPr>
              <a:t>）</a:t>
            </a:r>
            <a:r>
              <a:rPr lang="en-US" altLang="zh-CN" sz="2400">
                <a:solidFill>
                  <a:schemeClr val="tx1"/>
                </a:solidFill>
              </a:rPr>
              <a:t>49007050000</a:t>
            </a:r>
            <a:r>
              <a:rPr lang="zh-CN" altLang="en-US" sz="2400">
                <a:solidFill>
                  <a:schemeClr val="tx1"/>
                </a:solidFill>
                <a:latin typeface="楷体_GB2312" pitchFamily="1" charset="-122"/>
              </a:rPr>
              <a:t>里有（   ）个亿和（   ）个万。</a:t>
            </a:r>
          </a:p>
        </p:txBody>
      </p:sp>
      <p:sp>
        <p:nvSpPr>
          <p:cNvPr id="507910" name="Text Box 3973"/>
          <p:cNvSpPr txBox="1">
            <a:spLocks noChangeArrowheads="1"/>
          </p:cNvSpPr>
          <p:nvPr/>
        </p:nvSpPr>
        <p:spPr bwMode="auto">
          <a:xfrm>
            <a:off x="3576638" y="5283200"/>
            <a:ext cx="1000125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zh-CN" altLang="zh-CN" sz="2400">
                <a:solidFill>
                  <a:srgbClr val="FF0000"/>
                </a:solidFill>
                <a:latin typeface="楷体_GB2312" pitchFamily="1" charset="-122"/>
              </a:rPr>
              <a:t>一亿</a:t>
            </a:r>
          </a:p>
        </p:txBody>
      </p:sp>
      <p:sp>
        <p:nvSpPr>
          <p:cNvPr id="507911" name="Text Box 3973"/>
          <p:cNvSpPr txBox="1">
            <a:spLocks noChangeArrowheads="1"/>
          </p:cNvSpPr>
          <p:nvPr/>
        </p:nvSpPr>
        <p:spPr bwMode="auto">
          <a:xfrm>
            <a:off x="4178300" y="5894388"/>
            <a:ext cx="1000125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zh-CN" sz="2400">
                <a:solidFill>
                  <a:srgbClr val="FF0000"/>
                </a:solidFill>
              </a:rPr>
              <a:t>490</a:t>
            </a:r>
            <a:endParaRPr lang="zh-CN" altLang="en-US" sz="2400">
              <a:solidFill>
                <a:srgbClr val="FF0000"/>
              </a:solidFill>
            </a:endParaRPr>
          </a:p>
        </p:txBody>
      </p:sp>
      <p:sp>
        <p:nvSpPr>
          <p:cNvPr id="507912" name="Text Box 3973"/>
          <p:cNvSpPr txBox="1">
            <a:spLocks noChangeArrowheads="1"/>
          </p:cNvSpPr>
          <p:nvPr/>
        </p:nvSpPr>
        <p:spPr bwMode="auto">
          <a:xfrm>
            <a:off x="6169025" y="5894388"/>
            <a:ext cx="1000125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zh-CN" sz="2400">
                <a:solidFill>
                  <a:srgbClr val="FF0000"/>
                </a:solidFill>
              </a:rPr>
              <a:t>705</a:t>
            </a:r>
            <a:endParaRPr lang="zh-CN" altLang="en-US" sz="2400">
              <a:solidFill>
                <a:srgbClr val="FF0000"/>
              </a:solidFill>
            </a:endParaRPr>
          </a:p>
        </p:txBody>
      </p:sp>
      <p:grpSp>
        <p:nvGrpSpPr>
          <p:cNvPr id="507913" name="Group 23"/>
          <p:cNvGrpSpPr>
            <a:grpSpLocks/>
          </p:cNvGrpSpPr>
          <p:nvPr/>
        </p:nvGrpSpPr>
        <p:grpSpPr bwMode="auto">
          <a:xfrm>
            <a:off x="3995738" y="1341438"/>
            <a:ext cx="4694237" cy="1838325"/>
            <a:chOff x="0" y="0"/>
            <a:chExt cx="2957" cy="1158"/>
          </a:xfrm>
        </p:grpSpPr>
        <p:pic>
          <p:nvPicPr>
            <p:cNvPr id="507914" name="Picture 21" descr="4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823" y="24"/>
              <a:ext cx="1134" cy="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07915" name="AutoShape 27"/>
            <p:cNvSpPr>
              <a:spLocks noChangeArrowheads="1"/>
            </p:cNvSpPr>
            <p:nvPr/>
          </p:nvSpPr>
          <p:spPr bwMode="auto">
            <a:xfrm>
              <a:off x="0" y="0"/>
              <a:ext cx="2199" cy="589"/>
            </a:xfrm>
            <a:prstGeom prst="wedgeRoundRectCallout">
              <a:avLst>
                <a:gd name="adj1" fmla="val 55667"/>
                <a:gd name="adj2" fmla="val 29796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同学们，你能举例说一说</a:t>
              </a:r>
              <a:endParaRPr lang="en-US" altLang="zh-CN" sz="2000">
                <a:solidFill>
                  <a:schemeClr val="tx1"/>
                </a:solidFill>
                <a:latin typeface="楷体_GB2312" pitchFamily="1" charset="-122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什么是十进制计数法吗？</a:t>
              </a:r>
              <a:endParaRPr lang="en-US" altLang="zh-CN" sz="2000">
                <a:solidFill>
                  <a:schemeClr val="tx1"/>
                </a:solidFill>
                <a:latin typeface="楷体_GB2312" pitchFamily="1" charset="-122"/>
              </a:endParaRPr>
            </a:p>
          </p:txBody>
        </p:sp>
      </p:grpSp>
      <p:grpSp>
        <p:nvGrpSpPr>
          <p:cNvPr id="507916" name="Group 26"/>
          <p:cNvGrpSpPr>
            <a:grpSpLocks/>
          </p:cNvGrpSpPr>
          <p:nvPr/>
        </p:nvGrpSpPr>
        <p:grpSpPr bwMode="auto">
          <a:xfrm>
            <a:off x="539750" y="2586038"/>
            <a:ext cx="5832475" cy="1871662"/>
            <a:chOff x="0" y="0"/>
            <a:chExt cx="3674" cy="1179"/>
          </a:xfrm>
        </p:grpSpPr>
        <p:sp>
          <p:nvSpPr>
            <p:cNvPr id="507917" name="AutoShape 27"/>
            <p:cNvSpPr>
              <a:spLocks noChangeArrowheads="1"/>
            </p:cNvSpPr>
            <p:nvPr/>
          </p:nvSpPr>
          <p:spPr bwMode="auto">
            <a:xfrm>
              <a:off x="913" y="0"/>
              <a:ext cx="2761" cy="1089"/>
            </a:xfrm>
            <a:prstGeom prst="wedgeRoundRectCallout">
              <a:avLst>
                <a:gd name="adj1" fmla="val -57259"/>
                <a:gd name="adj2" fmla="val -6843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</a:rPr>
                <a:t>如</a:t>
              </a:r>
              <a:r>
                <a:rPr lang="en-US" altLang="zh-CN" sz="2000">
                  <a:solidFill>
                    <a:schemeClr val="tx1"/>
                  </a:solidFill>
                </a:rPr>
                <a:t>10</a:t>
              </a:r>
              <a:r>
                <a:rPr lang="zh-CN" altLang="en-US" sz="2000">
                  <a:solidFill>
                    <a:schemeClr val="tx1"/>
                  </a:solidFill>
                </a:rPr>
                <a:t>个一亿是十亿，</a:t>
              </a:r>
              <a:r>
                <a:rPr lang="en-US" altLang="zh-CN" sz="2000">
                  <a:solidFill>
                    <a:schemeClr val="tx1"/>
                  </a:solidFill>
                </a:rPr>
                <a:t>10</a:t>
              </a:r>
              <a:r>
                <a:rPr lang="zh-CN" altLang="en-US" sz="2000">
                  <a:solidFill>
                    <a:schemeClr val="tx1"/>
                  </a:solidFill>
                </a:rPr>
                <a:t>个十亿是</a:t>
              </a:r>
              <a:endParaRPr lang="en-US" altLang="zh-CN" sz="2000">
                <a:solidFill>
                  <a:schemeClr val="tx1"/>
                </a:solidFill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</a:rPr>
                <a:t>一百亿</a:t>
              </a:r>
              <a:r>
                <a:rPr lang="en-US" altLang="zh-CN" sz="2000">
                  <a:solidFill>
                    <a:schemeClr val="tx1"/>
                  </a:solidFill>
                  <a:latin typeface="宋体" pitchFamily="2" charset="-122"/>
                  <a:ea typeface="宋体" pitchFamily="2" charset="-122"/>
                </a:rPr>
                <a:t>……</a:t>
              </a:r>
              <a:r>
                <a:rPr lang="zh-CN" altLang="en-US" sz="2000">
                  <a:solidFill>
                    <a:schemeClr val="tx1"/>
                  </a:solidFill>
                </a:rPr>
                <a:t>，像这样每相邻两个</a:t>
              </a:r>
              <a:endParaRPr lang="en-US" altLang="zh-CN" sz="2000">
                <a:solidFill>
                  <a:schemeClr val="tx1"/>
                </a:solidFill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</a:rPr>
                <a:t>计数单位之间的进率都是十的计</a:t>
              </a:r>
              <a:endParaRPr lang="en-US" altLang="zh-CN" sz="2000">
                <a:solidFill>
                  <a:schemeClr val="tx1"/>
                </a:solidFill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</a:rPr>
                <a:t>数方法叫做</a:t>
              </a:r>
              <a:r>
                <a:rPr lang="zh-CN" altLang="en-US" sz="2000">
                  <a:solidFill>
                    <a:srgbClr val="FF0000"/>
                  </a:solidFill>
                  <a:latin typeface="黑体" pitchFamily="49" charset="-122"/>
                  <a:ea typeface="黑体" pitchFamily="49" charset="-122"/>
                </a:rPr>
                <a:t>十进制计数法</a:t>
              </a:r>
              <a:r>
                <a:rPr lang="zh-CN" altLang="en-US" sz="2000">
                  <a:solidFill>
                    <a:schemeClr val="tx1"/>
                  </a:solidFill>
                </a:rPr>
                <a:t>。</a:t>
              </a:r>
            </a:p>
          </p:txBody>
        </p:sp>
        <p:pic>
          <p:nvPicPr>
            <p:cNvPr id="507918" name="Picture 25" descr="11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4"/>
              <a:ext cx="798" cy="1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07919" name="Rectangle 15"/>
          <p:cNvSpPr>
            <a:spLocks noChangeArrowheads="1"/>
          </p:cNvSpPr>
          <p:nvPr/>
        </p:nvSpPr>
        <p:spPr bwMode="auto">
          <a:xfrm>
            <a:off x="539750" y="4216400"/>
            <a:ext cx="666750" cy="12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en-US" altLang="zh-CN"/>
          </a:p>
        </p:txBody>
      </p:sp>
      <p:sp>
        <p:nvSpPr>
          <p:cNvPr id="507920" name="Rectangle 16"/>
          <p:cNvSpPr>
            <a:spLocks noChangeArrowheads="1"/>
          </p:cNvSpPr>
          <p:nvPr/>
        </p:nvSpPr>
        <p:spPr bwMode="auto">
          <a:xfrm>
            <a:off x="755650" y="4432300"/>
            <a:ext cx="666750" cy="12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en-US" altLang="zh-CN"/>
          </a:p>
        </p:txBody>
      </p:sp>
      <p:sp>
        <p:nvSpPr>
          <p:cNvPr id="507921" name="Rectangle 17"/>
          <p:cNvSpPr>
            <a:spLocks noChangeArrowheads="1"/>
          </p:cNvSpPr>
          <p:nvPr/>
        </p:nvSpPr>
        <p:spPr bwMode="auto">
          <a:xfrm>
            <a:off x="971550" y="4648200"/>
            <a:ext cx="666750" cy="12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34750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07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07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07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507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507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9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9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9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7907" grpId="0" autoUpdateAnimBg="0"/>
      <p:bldP spid="507908" grpId="0" autoUpdateAnimBg="0"/>
      <p:bldP spid="507909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08930" name="Group 2"/>
          <p:cNvGraphicFramePr>
            <a:graphicFrameLocks noGrp="1"/>
          </p:cNvGraphicFramePr>
          <p:nvPr/>
        </p:nvGraphicFramePr>
        <p:xfrm>
          <a:off x="857250" y="2559050"/>
          <a:ext cx="6954838" cy="3457576"/>
        </p:xfrm>
        <a:graphic>
          <a:graphicData uri="http://schemas.openxmlformats.org/drawingml/2006/table">
            <a:tbl>
              <a:tblPr/>
              <a:tblGrid>
                <a:gridCol w="1071563"/>
                <a:gridCol w="890587"/>
                <a:gridCol w="411163"/>
                <a:gridCol w="414337"/>
                <a:gridCol w="412750"/>
                <a:gridCol w="417513"/>
                <a:gridCol w="417512"/>
                <a:gridCol w="415925"/>
                <a:gridCol w="417513"/>
                <a:gridCol w="417512"/>
                <a:gridCol w="417513"/>
                <a:gridCol w="415925"/>
                <a:gridCol w="417512"/>
                <a:gridCol w="417513"/>
              </a:tblGrid>
              <a:tr h="7397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20" marR="91420" marT="45722" marB="45722" horzOverflow="overflow">
                    <a:lnL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20" marR="91420" marT="45722" marB="45722" horzOverflow="overflow">
                    <a:lnL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20" marR="91420" marT="45722" marB="45722" horzOverflow="overflow">
                    <a:lnL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20" marR="91420" marT="45722" marB="45722" horzOverflow="overflow">
                    <a:lnL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20" marR="91420" marT="45722" marB="45722" horzOverflow="overflow">
                    <a:lnL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26682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20" marR="91420" marT="45722" marB="45722" horzOverflow="overflow">
                    <a:lnL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20" marR="91420" marT="45722" marB="45722" horzOverflow="overflow">
                    <a:lnL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20" marR="91420" marT="45722" marB="45722" horzOverflow="overflow">
                    <a:lnL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20" marR="91420" marT="45722" marB="45722" horzOverflow="overflow">
                    <a:lnL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20" marR="91420" marT="45722" marB="45722" horzOverflow="overflow">
                    <a:lnL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20" marR="91420" marT="45722" marB="45722" horzOverflow="overflow">
                    <a:lnL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20" marR="91420" marT="45722" marB="45722" horzOverflow="overflow">
                    <a:lnL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20" marR="91420" marT="45722" marB="45722" horzOverflow="overflow">
                    <a:lnL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20" marR="91420" marT="45722" marB="45722" horzOverflow="overflow">
                    <a:lnL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20" marR="91420" marT="45722" marB="45722" horzOverflow="overflow">
                    <a:lnL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20" marR="91420" marT="45722" marB="45722" horzOverflow="overflow">
                    <a:lnL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20" marR="91420" marT="45722" marB="45722" horzOverflow="overflow">
                    <a:lnL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20" marR="91420" marT="45722" marB="45722" horzOverflow="overflow">
                    <a:lnL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20" marR="91420" marT="45722" marB="45722" horzOverflow="overflow">
                    <a:lnL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509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20" marR="91420" marT="45722" marB="45722" horzOverflow="overflow">
                    <a:lnL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20" marR="91420" marT="45722" marB="45722" horzOverflow="overflow">
                    <a:lnL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20" marR="91420" marT="45722" marB="45722" horzOverflow="overflow">
                    <a:lnL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20" marR="91420" marT="45722" marB="45722" horzOverflow="overflow">
                    <a:lnL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20" marR="91420" marT="45722" marB="45722" horzOverflow="overflow">
                    <a:lnL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20" marR="91420" marT="45722" marB="45722" horzOverflow="overflow">
                    <a:lnL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20" marR="91420" marT="45722" marB="45722" horzOverflow="overflow">
                    <a:lnL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20" marR="91420" marT="45722" marB="45722" horzOverflow="overflow">
                    <a:lnL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20" marR="91420" marT="45722" marB="45722" horzOverflow="overflow">
                    <a:lnL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20" marR="91420" marT="45722" marB="45722" horzOverflow="overflow">
                    <a:lnL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20" marR="91420" marT="45722" marB="45722" horzOverflow="overflow">
                    <a:lnL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20" marR="91420" marT="45722" marB="45722" horzOverflow="overflow">
                    <a:lnL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20" marR="91420" marT="45722" marB="45722" horzOverflow="overflow">
                    <a:lnL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20" marR="91420" marT="45722" marB="45722" horzOverflow="overflow">
                    <a:lnL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00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20" marR="91420" marT="45722" marB="45722" horzOverflow="overflow">
                    <a:lnL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20" marR="91420" marT="45722" marB="45722" horzOverflow="overflow">
                    <a:lnL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20" marR="91420" marT="45722" marB="45722" horzOverflow="overflow">
                    <a:lnL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20" marR="91420" marT="45722" marB="45722" horzOverflow="overflow">
                    <a:lnL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20" marR="91420" marT="45722" marB="45722" horzOverflow="overflow">
                    <a:lnL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20" marR="91420" marT="45722" marB="45722" horzOverflow="overflow">
                    <a:lnL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20" marR="91420" marT="45722" marB="45722" horzOverflow="overflow">
                    <a:lnL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20" marR="91420" marT="45722" marB="45722" horzOverflow="overflow">
                    <a:lnL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20" marR="91420" marT="45722" marB="45722" horzOverflow="overflow">
                    <a:lnL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20" marR="91420" marT="45722" marB="45722" horzOverflow="overflow">
                    <a:lnL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20" marR="91420" marT="45722" marB="45722" horzOverflow="overflow">
                    <a:lnL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20" marR="91420" marT="45722" marB="45722" horzOverflow="overflow">
                    <a:lnL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20" marR="91420" marT="45722" marB="45722" horzOverflow="overflow">
                    <a:lnL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20" marR="91420" marT="45722" marB="45722" horzOverflow="overflow">
                    <a:lnL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089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417513"/>
            <a:ext cx="6615113" cy="850900"/>
          </a:xfrm>
        </p:spPr>
        <p:txBody>
          <a:bodyPr/>
          <a:lstStyle/>
          <a:p>
            <a:pPr eaLnBrk="1" hangingPunct="1"/>
            <a:r>
              <a:rPr lang="zh-CN" altLang="zh-CN" sz="40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1" charset="-122"/>
              </a:rPr>
              <a:t>三、数的读写及组成</a:t>
            </a:r>
            <a:endParaRPr lang="zh-CN" altLang="zh-CN" sz="40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楷体_GB2312" pitchFamily="1" charset="-122"/>
            </a:endParaRPr>
          </a:p>
        </p:txBody>
      </p:sp>
      <p:grpSp>
        <p:nvGrpSpPr>
          <p:cNvPr id="508999" name="Group 125"/>
          <p:cNvGrpSpPr>
            <a:grpSpLocks/>
          </p:cNvGrpSpPr>
          <p:nvPr/>
        </p:nvGrpSpPr>
        <p:grpSpPr bwMode="auto">
          <a:xfrm>
            <a:off x="1939925" y="6092825"/>
            <a:ext cx="5407025" cy="541338"/>
            <a:chOff x="0" y="0"/>
            <a:chExt cx="3406" cy="341"/>
          </a:xfrm>
        </p:grpSpPr>
        <p:sp>
          <p:nvSpPr>
            <p:cNvPr id="509000" name="Text Box 3968"/>
            <p:cNvSpPr txBox="1">
              <a:spLocks noChangeArrowheads="1"/>
            </p:cNvSpPr>
            <p:nvPr/>
          </p:nvSpPr>
          <p:spPr bwMode="auto">
            <a:xfrm>
              <a:off x="0" y="0"/>
              <a:ext cx="998" cy="3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zh-CN" altLang="zh-CN" sz="2400">
                  <a:solidFill>
                    <a:schemeClr val="tx1"/>
                  </a:solidFill>
                  <a:latin typeface="楷体_GB2312" pitchFamily="1" charset="-122"/>
                </a:rPr>
                <a:t>读作：</a:t>
              </a:r>
            </a:p>
          </p:txBody>
        </p:sp>
        <p:sp>
          <p:nvSpPr>
            <p:cNvPr id="509001" name="Text Box 3973"/>
            <p:cNvSpPr txBox="1">
              <a:spLocks noChangeArrowheads="1"/>
            </p:cNvSpPr>
            <p:nvPr/>
          </p:nvSpPr>
          <p:spPr bwMode="auto">
            <a:xfrm>
              <a:off x="539" y="0"/>
              <a:ext cx="2867" cy="3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zh-CN" altLang="zh-CN" sz="2400">
                  <a:solidFill>
                    <a:schemeClr val="tx1"/>
                  </a:solidFill>
                  <a:latin typeface="楷体_GB2312" pitchFamily="1" charset="-122"/>
                </a:rPr>
                <a:t>五千零八十亿四千万</a:t>
              </a:r>
            </a:p>
          </p:txBody>
        </p:sp>
      </p:grpSp>
      <p:grpSp>
        <p:nvGrpSpPr>
          <p:cNvPr id="509002" name="组合 3"/>
          <p:cNvGrpSpPr>
            <a:grpSpLocks/>
          </p:cNvGrpSpPr>
          <p:nvPr/>
        </p:nvGrpSpPr>
        <p:grpSpPr bwMode="auto">
          <a:xfrm>
            <a:off x="2851150" y="5494338"/>
            <a:ext cx="4968875" cy="534987"/>
            <a:chOff x="0" y="0"/>
            <a:chExt cx="4968875" cy="535531"/>
          </a:xfrm>
        </p:grpSpPr>
        <p:sp>
          <p:nvSpPr>
            <p:cNvPr id="509003" name="Text Box 3968"/>
            <p:cNvSpPr txBox="1">
              <a:spLocks noChangeArrowheads="1"/>
            </p:cNvSpPr>
            <p:nvPr/>
          </p:nvSpPr>
          <p:spPr bwMode="auto">
            <a:xfrm>
              <a:off x="0" y="0"/>
              <a:ext cx="1698625" cy="5355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zh-CN" sz="2400">
                  <a:solidFill>
                    <a:schemeClr val="tx1"/>
                  </a:solidFill>
                </a:rPr>
                <a:t>5   0   8   0</a:t>
              </a:r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509004" name="Text Box 3968"/>
            <p:cNvSpPr txBox="1">
              <a:spLocks noChangeArrowheads="1"/>
            </p:cNvSpPr>
            <p:nvPr/>
          </p:nvSpPr>
          <p:spPr bwMode="auto">
            <a:xfrm>
              <a:off x="1662113" y="0"/>
              <a:ext cx="1677987" cy="5355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zh-CN" sz="2400">
                  <a:solidFill>
                    <a:schemeClr val="tx1"/>
                  </a:solidFill>
                </a:rPr>
                <a:t>4   0   0   0</a:t>
              </a:r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509005" name="Text Box 3968"/>
            <p:cNvSpPr txBox="1">
              <a:spLocks noChangeArrowheads="1"/>
            </p:cNvSpPr>
            <p:nvPr/>
          </p:nvSpPr>
          <p:spPr bwMode="auto">
            <a:xfrm>
              <a:off x="3333750" y="0"/>
              <a:ext cx="1635125" cy="5355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zh-CN" sz="2400">
                  <a:solidFill>
                    <a:schemeClr val="tx1"/>
                  </a:solidFill>
                </a:rPr>
                <a:t>0   0   0   0</a:t>
              </a:r>
              <a:endParaRPr lang="zh-CN" altLang="en-US" sz="2400">
                <a:solidFill>
                  <a:schemeClr val="tx1"/>
                </a:solidFill>
              </a:endParaRPr>
            </a:p>
          </p:txBody>
        </p:sp>
      </p:grpSp>
      <p:grpSp>
        <p:nvGrpSpPr>
          <p:cNvPr id="509006" name="Group 78"/>
          <p:cNvGrpSpPr>
            <a:grpSpLocks/>
          </p:cNvGrpSpPr>
          <p:nvPr/>
        </p:nvGrpSpPr>
        <p:grpSpPr bwMode="auto">
          <a:xfrm>
            <a:off x="2171700" y="1052513"/>
            <a:ext cx="6865938" cy="1800225"/>
            <a:chOff x="0" y="0"/>
            <a:chExt cx="4325" cy="1134"/>
          </a:xfrm>
        </p:grpSpPr>
        <p:pic>
          <p:nvPicPr>
            <p:cNvPr id="509007" name="Picture 122" descr="4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3191" y="0"/>
              <a:ext cx="1134" cy="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09008" name="AutoShape 27"/>
            <p:cNvSpPr>
              <a:spLocks noChangeArrowheads="1"/>
            </p:cNvSpPr>
            <p:nvPr/>
          </p:nvSpPr>
          <p:spPr bwMode="auto">
            <a:xfrm>
              <a:off x="0" y="181"/>
              <a:ext cx="3533" cy="330"/>
            </a:xfrm>
            <a:prstGeom prst="wedgeRoundRectCallout">
              <a:avLst>
                <a:gd name="adj1" fmla="val 53338"/>
                <a:gd name="adj2" fmla="val 29699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认识了更大的数，你会分级读、写大数吗？</a:t>
              </a:r>
              <a:endParaRPr lang="en-US" altLang="zh-CN" sz="2000">
                <a:solidFill>
                  <a:schemeClr val="tx1"/>
                </a:solidFill>
                <a:latin typeface="楷体_GB2312" pitchFamily="1" charset="-122"/>
              </a:endParaRPr>
            </a:p>
          </p:txBody>
        </p:sp>
      </p:grpSp>
      <p:grpSp>
        <p:nvGrpSpPr>
          <p:cNvPr id="509009" name="Group 81"/>
          <p:cNvGrpSpPr>
            <a:grpSpLocks/>
          </p:cNvGrpSpPr>
          <p:nvPr/>
        </p:nvGrpSpPr>
        <p:grpSpPr bwMode="auto">
          <a:xfrm>
            <a:off x="723900" y="2651125"/>
            <a:ext cx="7194550" cy="2803525"/>
            <a:chOff x="0" y="0"/>
            <a:chExt cx="4532" cy="1766"/>
          </a:xfrm>
        </p:grpSpPr>
        <p:sp>
          <p:nvSpPr>
            <p:cNvPr id="509010" name="文本框 18"/>
            <p:cNvSpPr txBox="1">
              <a:spLocks noChangeArrowheads="1"/>
            </p:cNvSpPr>
            <p:nvPr/>
          </p:nvSpPr>
          <p:spPr bwMode="auto">
            <a:xfrm>
              <a:off x="39" y="1335"/>
              <a:ext cx="775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zh-CN" altLang="zh-CN" sz="2000">
                  <a:solidFill>
                    <a:schemeClr val="tx1"/>
                  </a:solidFill>
                  <a:latin typeface="楷体_GB2312" pitchFamily="1" charset="-122"/>
                </a:rPr>
                <a:t>计数单位</a:t>
              </a:r>
            </a:p>
          </p:txBody>
        </p:sp>
        <p:sp>
          <p:nvSpPr>
            <p:cNvPr id="509011" name="文本框 56"/>
            <p:cNvSpPr txBox="1">
              <a:spLocks noChangeArrowheads="1"/>
            </p:cNvSpPr>
            <p:nvPr/>
          </p:nvSpPr>
          <p:spPr bwMode="auto">
            <a:xfrm>
              <a:off x="30" y="650"/>
              <a:ext cx="794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zh-CN" altLang="zh-CN" sz="2000">
                  <a:solidFill>
                    <a:schemeClr val="tx1"/>
                  </a:solidFill>
                  <a:latin typeface="楷体_GB2312" pitchFamily="1" charset="-122"/>
                </a:rPr>
                <a:t>数  位</a:t>
              </a:r>
            </a:p>
          </p:txBody>
        </p:sp>
        <p:sp>
          <p:nvSpPr>
            <p:cNvPr id="509012" name="文本框 110"/>
            <p:cNvSpPr txBox="1">
              <a:spLocks noChangeArrowheads="1"/>
            </p:cNvSpPr>
            <p:nvPr/>
          </p:nvSpPr>
          <p:spPr bwMode="auto">
            <a:xfrm>
              <a:off x="0" y="12"/>
              <a:ext cx="854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zh-CN" altLang="zh-CN" sz="2000">
                  <a:solidFill>
                    <a:schemeClr val="tx1"/>
                  </a:solidFill>
                  <a:latin typeface="楷体_GB2312" pitchFamily="1" charset="-122"/>
                </a:rPr>
                <a:t>数  级</a:t>
              </a:r>
            </a:p>
          </p:txBody>
        </p:sp>
        <p:sp>
          <p:nvSpPr>
            <p:cNvPr id="509013" name="文本框 142"/>
            <p:cNvSpPr txBox="1">
              <a:spLocks noChangeArrowheads="1"/>
            </p:cNvSpPr>
            <p:nvPr/>
          </p:nvSpPr>
          <p:spPr bwMode="auto">
            <a:xfrm>
              <a:off x="3594" y="0"/>
              <a:ext cx="62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algn="dist" eaLnBrk="1" hangingPunct="1">
                <a:spcBef>
                  <a:spcPct val="0"/>
                </a:spcBef>
                <a:buFontTx/>
                <a:buNone/>
              </a:pPr>
              <a:r>
                <a:rPr lang="zh-CN" altLang="zh-CN" sz="2000">
                  <a:solidFill>
                    <a:schemeClr val="tx1"/>
                  </a:solidFill>
                  <a:latin typeface="楷体_GB2312" pitchFamily="1" charset="-122"/>
                </a:rPr>
                <a:t>个级</a:t>
              </a:r>
            </a:p>
          </p:txBody>
        </p:sp>
        <p:sp>
          <p:nvSpPr>
            <p:cNvPr id="509014" name="文本框 143"/>
            <p:cNvSpPr txBox="1">
              <a:spLocks noChangeArrowheads="1"/>
            </p:cNvSpPr>
            <p:nvPr/>
          </p:nvSpPr>
          <p:spPr bwMode="auto">
            <a:xfrm>
              <a:off x="2559" y="0"/>
              <a:ext cx="624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algn="dist" eaLnBrk="1" hangingPunct="1">
                <a:spcBef>
                  <a:spcPct val="0"/>
                </a:spcBef>
                <a:buFontTx/>
                <a:buNone/>
              </a:pPr>
              <a:r>
                <a:rPr lang="zh-CN" altLang="zh-CN" sz="2000">
                  <a:solidFill>
                    <a:schemeClr val="tx1"/>
                  </a:solidFill>
                  <a:latin typeface="楷体_GB2312" pitchFamily="1" charset="-122"/>
                </a:rPr>
                <a:t>万级</a:t>
              </a:r>
            </a:p>
          </p:txBody>
        </p:sp>
        <p:sp>
          <p:nvSpPr>
            <p:cNvPr id="509015" name="文本框 144"/>
            <p:cNvSpPr txBox="1">
              <a:spLocks noChangeArrowheads="1"/>
            </p:cNvSpPr>
            <p:nvPr/>
          </p:nvSpPr>
          <p:spPr bwMode="auto">
            <a:xfrm>
              <a:off x="1524" y="0"/>
              <a:ext cx="624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algn="dist" eaLnBrk="1" hangingPunct="1">
                <a:spcBef>
                  <a:spcPct val="0"/>
                </a:spcBef>
                <a:buFontTx/>
                <a:buNone/>
              </a:pPr>
              <a:r>
                <a:rPr lang="zh-CN" altLang="zh-CN" sz="2000">
                  <a:solidFill>
                    <a:schemeClr val="tx1"/>
                  </a:solidFill>
                  <a:latin typeface="楷体_GB2312" pitchFamily="1" charset="-122"/>
                </a:rPr>
                <a:t>亿级</a:t>
              </a:r>
            </a:p>
          </p:txBody>
        </p:sp>
        <p:grpSp>
          <p:nvGrpSpPr>
            <p:cNvPr id="509016" name="Group 88"/>
            <p:cNvGrpSpPr>
              <a:grpSpLocks/>
            </p:cNvGrpSpPr>
            <p:nvPr/>
          </p:nvGrpSpPr>
          <p:grpSpPr bwMode="auto">
            <a:xfrm>
              <a:off x="800" y="1254"/>
              <a:ext cx="3732" cy="512"/>
              <a:chOff x="0" y="0"/>
              <a:chExt cx="3732" cy="512"/>
            </a:xfrm>
          </p:grpSpPr>
          <p:sp>
            <p:nvSpPr>
              <p:cNvPr id="509017" name="文本框 62"/>
              <p:cNvSpPr txBox="1">
                <a:spLocks noChangeArrowheads="1"/>
              </p:cNvSpPr>
              <p:nvPr/>
            </p:nvSpPr>
            <p:spPr bwMode="auto">
              <a:xfrm>
                <a:off x="3386" y="0"/>
                <a:ext cx="346" cy="5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28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4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zh-CN" altLang="zh-CN" sz="2000">
                    <a:solidFill>
                      <a:schemeClr val="tx1"/>
                    </a:solidFill>
                    <a:latin typeface="楷体_GB2312" pitchFamily="1" charset="-122"/>
                  </a:rPr>
                  <a:t>个</a:t>
                </a:r>
              </a:p>
            </p:txBody>
          </p:sp>
          <p:sp>
            <p:nvSpPr>
              <p:cNvPr id="509018" name="文本框 72"/>
              <p:cNvSpPr txBox="1">
                <a:spLocks noChangeArrowheads="1"/>
              </p:cNvSpPr>
              <p:nvPr/>
            </p:nvSpPr>
            <p:spPr bwMode="auto">
              <a:xfrm>
                <a:off x="3126" y="0"/>
                <a:ext cx="346" cy="5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28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4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zh-CN" altLang="zh-CN" sz="2000">
                    <a:solidFill>
                      <a:schemeClr val="tx1"/>
                    </a:solidFill>
                    <a:latin typeface="楷体_GB2312" pitchFamily="1" charset="-122"/>
                  </a:rPr>
                  <a:t>十</a:t>
                </a:r>
              </a:p>
            </p:txBody>
          </p:sp>
          <p:sp>
            <p:nvSpPr>
              <p:cNvPr id="509019" name="文本框 73"/>
              <p:cNvSpPr txBox="1">
                <a:spLocks noChangeArrowheads="1"/>
              </p:cNvSpPr>
              <p:nvPr/>
            </p:nvSpPr>
            <p:spPr bwMode="auto">
              <a:xfrm>
                <a:off x="2857" y="0"/>
                <a:ext cx="346" cy="5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28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4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zh-CN" altLang="zh-CN" sz="2000">
                    <a:solidFill>
                      <a:schemeClr val="tx1"/>
                    </a:solidFill>
                    <a:latin typeface="楷体_GB2312" pitchFamily="1" charset="-122"/>
                  </a:rPr>
                  <a:t>百</a:t>
                </a:r>
              </a:p>
            </p:txBody>
          </p:sp>
          <p:sp>
            <p:nvSpPr>
              <p:cNvPr id="509020" name="文本框 74"/>
              <p:cNvSpPr txBox="1">
                <a:spLocks noChangeArrowheads="1"/>
              </p:cNvSpPr>
              <p:nvPr/>
            </p:nvSpPr>
            <p:spPr bwMode="auto">
              <a:xfrm>
                <a:off x="2589" y="0"/>
                <a:ext cx="346" cy="5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28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4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zh-CN" altLang="zh-CN" sz="2000">
                    <a:solidFill>
                      <a:schemeClr val="tx1"/>
                    </a:solidFill>
                    <a:latin typeface="楷体_GB2312" pitchFamily="1" charset="-122"/>
                  </a:rPr>
                  <a:t>千</a:t>
                </a:r>
              </a:p>
            </p:txBody>
          </p:sp>
          <p:sp>
            <p:nvSpPr>
              <p:cNvPr id="509021" name="文本框 75"/>
              <p:cNvSpPr txBox="1">
                <a:spLocks noChangeArrowheads="1"/>
              </p:cNvSpPr>
              <p:nvPr/>
            </p:nvSpPr>
            <p:spPr bwMode="auto">
              <a:xfrm>
                <a:off x="2331" y="0"/>
                <a:ext cx="346" cy="5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28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4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zh-CN" altLang="zh-CN" sz="2000">
                    <a:solidFill>
                      <a:schemeClr val="tx1"/>
                    </a:solidFill>
                    <a:latin typeface="楷体_GB2312" pitchFamily="1" charset="-122"/>
                  </a:rPr>
                  <a:t>万</a:t>
                </a:r>
              </a:p>
            </p:txBody>
          </p:sp>
          <p:sp>
            <p:nvSpPr>
              <p:cNvPr id="509022" name="文本框 76"/>
              <p:cNvSpPr txBox="1">
                <a:spLocks noChangeArrowheads="1"/>
              </p:cNvSpPr>
              <p:nvPr/>
            </p:nvSpPr>
            <p:spPr bwMode="auto">
              <a:xfrm>
                <a:off x="2067" y="12"/>
                <a:ext cx="346" cy="5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28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4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zh-CN" altLang="zh-CN" sz="2000">
                    <a:solidFill>
                      <a:schemeClr val="tx1"/>
                    </a:solidFill>
                    <a:latin typeface="楷体_GB2312" pitchFamily="1" charset="-122"/>
                  </a:rPr>
                  <a:t>十 万</a:t>
                </a:r>
              </a:p>
            </p:txBody>
          </p:sp>
          <p:sp>
            <p:nvSpPr>
              <p:cNvPr id="509023" name="文本框 77"/>
              <p:cNvSpPr txBox="1">
                <a:spLocks noChangeArrowheads="1"/>
              </p:cNvSpPr>
              <p:nvPr/>
            </p:nvSpPr>
            <p:spPr bwMode="auto">
              <a:xfrm>
                <a:off x="1809" y="12"/>
                <a:ext cx="346" cy="5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28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4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zh-CN" altLang="zh-CN" sz="2000">
                    <a:solidFill>
                      <a:schemeClr val="tx1"/>
                    </a:solidFill>
                    <a:latin typeface="楷体_GB2312" pitchFamily="1" charset="-122"/>
                  </a:rPr>
                  <a:t>百 万</a:t>
                </a:r>
              </a:p>
            </p:txBody>
          </p:sp>
          <p:sp>
            <p:nvSpPr>
              <p:cNvPr id="509024" name="文本框 78"/>
              <p:cNvSpPr txBox="1">
                <a:spLocks noChangeArrowheads="1"/>
              </p:cNvSpPr>
              <p:nvPr/>
            </p:nvSpPr>
            <p:spPr bwMode="auto">
              <a:xfrm>
                <a:off x="1537" y="12"/>
                <a:ext cx="346" cy="5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28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4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zh-CN" altLang="zh-CN" sz="2000">
                    <a:solidFill>
                      <a:schemeClr val="tx1"/>
                    </a:solidFill>
                    <a:latin typeface="楷体_GB2312" pitchFamily="1" charset="-122"/>
                  </a:rPr>
                  <a:t>千 万</a:t>
                </a:r>
              </a:p>
            </p:txBody>
          </p:sp>
          <p:sp>
            <p:nvSpPr>
              <p:cNvPr id="509025" name="文本框 79"/>
              <p:cNvSpPr txBox="1">
                <a:spLocks noChangeArrowheads="1"/>
              </p:cNvSpPr>
              <p:nvPr/>
            </p:nvSpPr>
            <p:spPr bwMode="auto">
              <a:xfrm>
                <a:off x="1273" y="12"/>
                <a:ext cx="346" cy="5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28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4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zh-CN" altLang="zh-CN" sz="2000">
                    <a:solidFill>
                      <a:schemeClr val="tx1"/>
                    </a:solidFill>
                    <a:latin typeface="楷体_GB2312" pitchFamily="1" charset="-122"/>
                  </a:rPr>
                  <a:t>亿</a:t>
                </a:r>
              </a:p>
            </p:txBody>
          </p:sp>
          <p:sp>
            <p:nvSpPr>
              <p:cNvPr id="509026" name="文本框 80"/>
              <p:cNvSpPr txBox="1">
                <a:spLocks noChangeArrowheads="1"/>
              </p:cNvSpPr>
              <p:nvPr/>
            </p:nvSpPr>
            <p:spPr bwMode="auto">
              <a:xfrm>
                <a:off x="0" y="85"/>
                <a:ext cx="489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28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4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zh-CN" sz="2000">
                    <a:solidFill>
                      <a:schemeClr val="tx1"/>
                    </a:solidFill>
                    <a:latin typeface="宋体" pitchFamily="2" charset="-122"/>
                    <a:ea typeface="宋体" pitchFamily="2" charset="-122"/>
                  </a:rPr>
                  <a:t>……</a:t>
                </a:r>
                <a:endParaRPr lang="zh-CN" altLang="en-US">
                  <a:solidFill>
                    <a:schemeClr val="tx1"/>
                  </a:solidFill>
                  <a:latin typeface="宋体" pitchFamily="2" charset="-122"/>
                  <a:ea typeface="宋体" pitchFamily="2" charset="-122"/>
                </a:endParaRPr>
              </a:p>
            </p:txBody>
          </p:sp>
          <p:sp>
            <p:nvSpPr>
              <p:cNvPr id="509027" name="文本框 78"/>
              <p:cNvSpPr txBox="1">
                <a:spLocks noChangeArrowheads="1"/>
              </p:cNvSpPr>
              <p:nvPr/>
            </p:nvSpPr>
            <p:spPr bwMode="auto">
              <a:xfrm>
                <a:off x="496" y="12"/>
                <a:ext cx="346" cy="5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28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4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zh-CN" altLang="zh-CN" sz="2000">
                    <a:solidFill>
                      <a:schemeClr val="tx1"/>
                    </a:solidFill>
                    <a:latin typeface="楷体_GB2312" pitchFamily="1" charset="-122"/>
                  </a:rPr>
                  <a:t>千 亿</a:t>
                </a:r>
              </a:p>
            </p:txBody>
          </p:sp>
          <p:sp>
            <p:nvSpPr>
              <p:cNvPr id="509028" name="文本框 77"/>
              <p:cNvSpPr txBox="1">
                <a:spLocks noChangeArrowheads="1"/>
              </p:cNvSpPr>
              <p:nvPr/>
            </p:nvSpPr>
            <p:spPr bwMode="auto">
              <a:xfrm>
                <a:off x="760" y="12"/>
                <a:ext cx="346" cy="5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28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4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zh-CN" altLang="zh-CN" sz="2000">
                    <a:solidFill>
                      <a:schemeClr val="tx1"/>
                    </a:solidFill>
                    <a:latin typeface="楷体_GB2312" pitchFamily="1" charset="-122"/>
                  </a:rPr>
                  <a:t>百 亿</a:t>
                </a:r>
              </a:p>
            </p:txBody>
          </p:sp>
          <p:sp>
            <p:nvSpPr>
              <p:cNvPr id="509029" name="文本框 76"/>
              <p:cNvSpPr txBox="1">
                <a:spLocks noChangeArrowheads="1"/>
              </p:cNvSpPr>
              <p:nvPr/>
            </p:nvSpPr>
            <p:spPr bwMode="auto">
              <a:xfrm>
                <a:off x="1016" y="12"/>
                <a:ext cx="346" cy="5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28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4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zh-CN" altLang="zh-CN" sz="2000">
                    <a:solidFill>
                      <a:schemeClr val="tx1"/>
                    </a:solidFill>
                    <a:latin typeface="楷体_GB2312" pitchFamily="1" charset="-122"/>
                  </a:rPr>
                  <a:t>十 亿</a:t>
                </a:r>
              </a:p>
            </p:txBody>
          </p:sp>
        </p:grpSp>
        <p:grpSp>
          <p:nvGrpSpPr>
            <p:cNvPr id="509030" name="Group 102"/>
            <p:cNvGrpSpPr>
              <a:grpSpLocks/>
            </p:cNvGrpSpPr>
            <p:nvPr/>
          </p:nvGrpSpPr>
          <p:grpSpPr bwMode="auto">
            <a:xfrm>
              <a:off x="811" y="447"/>
              <a:ext cx="3715" cy="725"/>
              <a:chOff x="0" y="0"/>
              <a:chExt cx="3715" cy="725"/>
            </a:xfrm>
          </p:grpSpPr>
          <p:sp>
            <p:nvSpPr>
              <p:cNvPr id="509031" name="文本框 132"/>
              <p:cNvSpPr txBox="1">
                <a:spLocks noChangeArrowheads="1"/>
              </p:cNvSpPr>
              <p:nvPr/>
            </p:nvSpPr>
            <p:spPr bwMode="auto">
              <a:xfrm>
                <a:off x="2068" y="0"/>
                <a:ext cx="346" cy="7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28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4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9pPr>
              </a:lstStyle>
              <a:p>
                <a:pPr algn="dist" eaLnBrk="1" hangingPunct="1">
                  <a:spcBef>
                    <a:spcPct val="0"/>
                  </a:spcBef>
                  <a:buFontTx/>
                  <a:buNone/>
                </a:pPr>
                <a:r>
                  <a:rPr lang="zh-CN" altLang="zh-CN" sz="2000">
                    <a:solidFill>
                      <a:schemeClr val="tx1"/>
                    </a:solidFill>
                    <a:latin typeface="楷体_GB2312" pitchFamily="1" charset="-122"/>
                  </a:rPr>
                  <a:t>十万位</a:t>
                </a:r>
              </a:p>
            </p:txBody>
          </p:sp>
          <p:sp>
            <p:nvSpPr>
              <p:cNvPr id="509032" name="文本框 133"/>
              <p:cNvSpPr txBox="1">
                <a:spLocks noChangeArrowheads="1"/>
              </p:cNvSpPr>
              <p:nvPr/>
            </p:nvSpPr>
            <p:spPr bwMode="auto">
              <a:xfrm>
                <a:off x="2332" y="0"/>
                <a:ext cx="346" cy="7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28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4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9pPr>
              </a:lstStyle>
              <a:p>
                <a:pPr algn="dist" eaLnBrk="1" hangingPunct="1">
                  <a:spcBef>
                    <a:spcPct val="0"/>
                  </a:spcBef>
                  <a:buFontTx/>
                  <a:buNone/>
                </a:pPr>
                <a:r>
                  <a:rPr lang="zh-CN" altLang="zh-CN" sz="2000">
                    <a:solidFill>
                      <a:schemeClr val="tx1"/>
                    </a:solidFill>
                    <a:latin typeface="楷体_GB2312" pitchFamily="1" charset="-122"/>
                  </a:rPr>
                  <a:t>万  位</a:t>
                </a:r>
              </a:p>
            </p:txBody>
          </p:sp>
          <p:sp>
            <p:nvSpPr>
              <p:cNvPr id="509033" name="文本框 134"/>
              <p:cNvSpPr txBox="1">
                <a:spLocks noChangeArrowheads="1"/>
              </p:cNvSpPr>
              <p:nvPr/>
            </p:nvSpPr>
            <p:spPr bwMode="auto">
              <a:xfrm>
                <a:off x="2591" y="0"/>
                <a:ext cx="346" cy="7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28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4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9pPr>
              </a:lstStyle>
              <a:p>
                <a:pPr algn="dist" eaLnBrk="1" hangingPunct="1">
                  <a:spcBef>
                    <a:spcPct val="0"/>
                  </a:spcBef>
                  <a:buFontTx/>
                  <a:buNone/>
                </a:pPr>
                <a:r>
                  <a:rPr lang="zh-CN" altLang="zh-CN" sz="2000">
                    <a:solidFill>
                      <a:schemeClr val="tx1"/>
                    </a:solidFill>
                    <a:latin typeface="楷体_GB2312" pitchFamily="1" charset="-122"/>
                  </a:rPr>
                  <a:t>千  位</a:t>
                </a:r>
              </a:p>
            </p:txBody>
          </p:sp>
          <p:sp>
            <p:nvSpPr>
              <p:cNvPr id="509034" name="文本框 135"/>
              <p:cNvSpPr txBox="1">
                <a:spLocks noChangeArrowheads="1"/>
              </p:cNvSpPr>
              <p:nvPr/>
            </p:nvSpPr>
            <p:spPr bwMode="auto">
              <a:xfrm>
                <a:off x="3369" y="0"/>
                <a:ext cx="346" cy="7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28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4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9pPr>
              </a:lstStyle>
              <a:p>
                <a:pPr algn="dist" eaLnBrk="1" hangingPunct="1">
                  <a:spcBef>
                    <a:spcPct val="0"/>
                  </a:spcBef>
                  <a:buFontTx/>
                  <a:buNone/>
                </a:pPr>
                <a:r>
                  <a:rPr lang="zh-CN" altLang="zh-CN" sz="2000">
                    <a:solidFill>
                      <a:schemeClr val="tx1"/>
                    </a:solidFill>
                    <a:latin typeface="楷体_GB2312" pitchFamily="1" charset="-122"/>
                  </a:rPr>
                  <a:t>个  位</a:t>
                </a:r>
              </a:p>
            </p:txBody>
          </p:sp>
          <p:sp>
            <p:nvSpPr>
              <p:cNvPr id="509035" name="文本框 136"/>
              <p:cNvSpPr txBox="1">
                <a:spLocks noChangeArrowheads="1"/>
              </p:cNvSpPr>
              <p:nvPr/>
            </p:nvSpPr>
            <p:spPr bwMode="auto">
              <a:xfrm>
                <a:off x="3109" y="0"/>
                <a:ext cx="346" cy="7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28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4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9pPr>
              </a:lstStyle>
              <a:p>
                <a:pPr algn="dist" eaLnBrk="1" hangingPunct="1">
                  <a:spcBef>
                    <a:spcPct val="0"/>
                  </a:spcBef>
                  <a:buFontTx/>
                  <a:buNone/>
                </a:pPr>
                <a:r>
                  <a:rPr lang="zh-CN" altLang="zh-CN" sz="2000">
                    <a:solidFill>
                      <a:schemeClr val="tx1"/>
                    </a:solidFill>
                    <a:latin typeface="楷体_GB2312" pitchFamily="1" charset="-122"/>
                  </a:rPr>
                  <a:t>十  位</a:t>
                </a:r>
              </a:p>
            </p:txBody>
          </p:sp>
          <p:sp>
            <p:nvSpPr>
              <p:cNvPr id="509036" name="文本框 137"/>
              <p:cNvSpPr txBox="1">
                <a:spLocks noChangeArrowheads="1"/>
              </p:cNvSpPr>
              <p:nvPr/>
            </p:nvSpPr>
            <p:spPr bwMode="auto">
              <a:xfrm>
                <a:off x="2854" y="0"/>
                <a:ext cx="346" cy="7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28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4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9pPr>
              </a:lstStyle>
              <a:p>
                <a:pPr algn="dist" eaLnBrk="1" hangingPunct="1">
                  <a:spcBef>
                    <a:spcPct val="0"/>
                  </a:spcBef>
                  <a:buFontTx/>
                  <a:buNone/>
                </a:pPr>
                <a:r>
                  <a:rPr lang="zh-CN" altLang="zh-CN" sz="2000">
                    <a:solidFill>
                      <a:schemeClr val="tx1"/>
                    </a:solidFill>
                    <a:latin typeface="楷体_GB2312" pitchFamily="1" charset="-122"/>
                  </a:rPr>
                  <a:t>百  位</a:t>
                </a:r>
              </a:p>
            </p:txBody>
          </p:sp>
          <p:sp>
            <p:nvSpPr>
              <p:cNvPr id="509037" name="文本框 138"/>
              <p:cNvSpPr txBox="1">
                <a:spLocks noChangeArrowheads="1"/>
              </p:cNvSpPr>
              <p:nvPr/>
            </p:nvSpPr>
            <p:spPr bwMode="auto">
              <a:xfrm>
                <a:off x="1810" y="0"/>
                <a:ext cx="346" cy="7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28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4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9pPr>
              </a:lstStyle>
              <a:p>
                <a:pPr algn="dist" eaLnBrk="1" hangingPunct="1">
                  <a:spcBef>
                    <a:spcPct val="0"/>
                  </a:spcBef>
                  <a:buFontTx/>
                  <a:buNone/>
                </a:pPr>
                <a:r>
                  <a:rPr lang="zh-CN" altLang="zh-CN" sz="2000">
                    <a:solidFill>
                      <a:schemeClr val="tx1"/>
                    </a:solidFill>
                    <a:latin typeface="楷体_GB2312" pitchFamily="1" charset="-122"/>
                  </a:rPr>
                  <a:t>百万位</a:t>
                </a:r>
              </a:p>
            </p:txBody>
          </p:sp>
          <p:sp>
            <p:nvSpPr>
              <p:cNvPr id="509038" name="文本框 139"/>
              <p:cNvSpPr txBox="1">
                <a:spLocks noChangeArrowheads="1"/>
              </p:cNvSpPr>
              <p:nvPr/>
            </p:nvSpPr>
            <p:spPr bwMode="auto">
              <a:xfrm>
                <a:off x="1540" y="0"/>
                <a:ext cx="346" cy="7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28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4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9pPr>
              </a:lstStyle>
              <a:p>
                <a:pPr algn="dist" eaLnBrk="1" hangingPunct="1">
                  <a:spcBef>
                    <a:spcPct val="0"/>
                  </a:spcBef>
                  <a:buFontTx/>
                  <a:buNone/>
                </a:pPr>
                <a:r>
                  <a:rPr lang="zh-CN" altLang="zh-CN" sz="2000">
                    <a:solidFill>
                      <a:schemeClr val="tx1"/>
                    </a:solidFill>
                    <a:latin typeface="楷体_GB2312" pitchFamily="1" charset="-122"/>
                  </a:rPr>
                  <a:t>千万位</a:t>
                </a:r>
              </a:p>
            </p:txBody>
          </p:sp>
          <p:sp>
            <p:nvSpPr>
              <p:cNvPr id="509039" name="文本框 140"/>
              <p:cNvSpPr txBox="1">
                <a:spLocks noChangeArrowheads="1"/>
              </p:cNvSpPr>
              <p:nvPr/>
            </p:nvSpPr>
            <p:spPr bwMode="auto">
              <a:xfrm>
                <a:off x="0" y="220"/>
                <a:ext cx="437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28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4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9pPr>
              </a:lstStyle>
              <a:p>
                <a:pPr algn="dist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zh-CN" sz="2000">
                    <a:solidFill>
                      <a:schemeClr val="tx1"/>
                    </a:solidFill>
                    <a:latin typeface="宋体" pitchFamily="2" charset="-122"/>
                    <a:ea typeface="宋体" pitchFamily="2" charset="-122"/>
                  </a:rPr>
                  <a:t>……</a:t>
                </a:r>
                <a:endParaRPr lang="zh-CN" altLang="en-US">
                  <a:solidFill>
                    <a:schemeClr val="tx1"/>
                  </a:solidFill>
                  <a:latin typeface="宋体" pitchFamily="2" charset="-122"/>
                  <a:ea typeface="宋体" pitchFamily="2" charset="-122"/>
                </a:endParaRPr>
              </a:p>
            </p:txBody>
          </p:sp>
          <p:sp>
            <p:nvSpPr>
              <p:cNvPr id="509040" name="文本框 141"/>
              <p:cNvSpPr txBox="1">
                <a:spLocks noChangeArrowheads="1"/>
              </p:cNvSpPr>
              <p:nvPr/>
            </p:nvSpPr>
            <p:spPr bwMode="auto">
              <a:xfrm>
                <a:off x="1280" y="0"/>
                <a:ext cx="346" cy="7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28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4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9pPr>
              </a:lstStyle>
              <a:p>
                <a:pPr algn="dist" eaLnBrk="1" hangingPunct="1">
                  <a:spcBef>
                    <a:spcPct val="0"/>
                  </a:spcBef>
                  <a:buFontTx/>
                  <a:buNone/>
                </a:pPr>
                <a:r>
                  <a:rPr lang="zh-CN" altLang="zh-CN" sz="2000">
                    <a:solidFill>
                      <a:schemeClr val="tx1"/>
                    </a:solidFill>
                    <a:latin typeface="楷体_GB2312" pitchFamily="1" charset="-122"/>
                  </a:rPr>
                  <a:t>亿  位</a:t>
                </a:r>
              </a:p>
            </p:txBody>
          </p:sp>
          <p:sp>
            <p:nvSpPr>
              <p:cNvPr id="509041" name="文本框 132"/>
              <p:cNvSpPr txBox="1">
                <a:spLocks noChangeArrowheads="1"/>
              </p:cNvSpPr>
              <p:nvPr/>
            </p:nvSpPr>
            <p:spPr bwMode="auto">
              <a:xfrm>
                <a:off x="1019" y="0"/>
                <a:ext cx="346" cy="7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28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4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9pPr>
              </a:lstStyle>
              <a:p>
                <a:pPr algn="dist" eaLnBrk="1" hangingPunct="1">
                  <a:spcBef>
                    <a:spcPct val="0"/>
                  </a:spcBef>
                  <a:buFontTx/>
                  <a:buNone/>
                </a:pPr>
                <a:r>
                  <a:rPr lang="zh-CN" altLang="zh-CN" sz="2000">
                    <a:solidFill>
                      <a:schemeClr val="tx1"/>
                    </a:solidFill>
                    <a:latin typeface="楷体_GB2312" pitchFamily="1" charset="-122"/>
                  </a:rPr>
                  <a:t>十亿位</a:t>
                </a:r>
              </a:p>
            </p:txBody>
          </p:sp>
          <p:sp>
            <p:nvSpPr>
              <p:cNvPr id="509042" name="文本框 138"/>
              <p:cNvSpPr txBox="1">
                <a:spLocks noChangeArrowheads="1"/>
              </p:cNvSpPr>
              <p:nvPr/>
            </p:nvSpPr>
            <p:spPr bwMode="auto">
              <a:xfrm>
                <a:off x="759" y="0"/>
                <a:ext cx="346" cy="7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28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4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9pPr>
              </a:lstStyle>
              <a:p>
                <a:pPr algn="dist" eaLnBrk="1" hangingPunct="1">
                  <a:spcBef>
                    <a:spcPct val="0"/>
                  </a:spcBef>
                  <a:buFontTx/>
                  <a:buNone/>
                </a:pPr>
                <a:r>
                  <a:rPr lang="zh-CN" altLang="zh-CN" sz="2000">
                    <a:solidFill>
                      <a:schemeClr val="tx1"/>
                    </a:solidFill>
                    <a:latin typeface="楷体_GB2312" pitchFamily="1" charset="-122"/>
                  </a:rPr>
                  <a:t>百亿位</a:t>
                </a:r>
              </a:p>
            </p:txBody>
          </p:sp>
          <p:sp>
            <p:nvSpPr>
              <p:cNvPr id="509043" name="文本框 139"/>
              <p:cNvSpPr txBox="1">
                <a:spLocks noChangeArrowheads="1"/>
              </p:cNvSpPr>
              <p:nvPr/>
            </p:nvSpPr>
            <p:spPr bwMode="auto">
              <a:xfrm>
                <a:off x="489" y="0"/>
                <a:ext cx="346" cy="7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28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4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9pPr>
              </a:lstStyle>
              <a:p>
                <a:pPr algn="dist" eaLnBrk="1" hangingPunct="1">
                  <a:spcBef>
                    <a:spcPct val="0"/>
                  </a:spcBef>
                  <a:buFontTx/>
                  <a:buNone/>
                </a:pPr>
                <a:r>
                  <a:rPr lang="zh-CN" altLang="zh-CN" sz="2000">
                    <a:solidFill>
                      <a:schemeClr val="tx1"/>
                    </a:solidFill>
                    <a:latin typeface="楷体_GB2312" pitchFamily="1" charset="-122"/>
                  </a:rPr>
                  <a:t>千亿位</a:t>
                </a:r>
              </a:p>
            </p:txBody>
          </p:sp>
        </p:grpSp>
        <p:sp>
          <p:nvSpPr>
            <p:cNvPr id="509044" name="文本框 140"/>
            <p:cNvSpPr txBox="1">
              <a:spLocks noChangeArrowheads="1"/>
            </p:cNvSpPr>
            <p:nvPr/>
          </p:nvSpPr>
          <p:spPr bwMode="auto">
            <a:xfrm>
              <a:off x="668" y="24"/>
              <a:ext cx="74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000">
                  <a:solidFill>
                    <a:schemeClr val="tx1"/>
                  </a:solidFill>
                  <a:latin typeface="宋体" pitchFamily="2" charset="-122"/>
                  <a:ea typeface="宋体" pitchFamily="2" charset="-122"/>
                </a:rPr>
                <a:t>……</a:t>
              </a:r>
              <a:endParaRPr lang="zh-CN" altLang="en-US">
                <a:solidFill>
                  <a:schemeClr val="tx1"/>
                </a:solidFill>
                <a:latin typeface="楷体_GB2312" pitchFamily="1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72632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090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090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8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089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9954" name="Group 50"/>
          <p:cNvGrpSpPr>
            <a:grpSpLocks/>
          </p:cNvGrpSpPr>
          <p:nvPr/>
        </p:nvGrpSpPr>
        <p:grpSpPr bwMode="auto">
          <a:xfrm>
            <a:off x="482600" y="4213225"/>
            <a:ext cx="4953000" cy="1801813"/>
            <a:chOff x="0" y="0"/>
            <a:chExt cx="3120" cy="1135"/>
          </a:xfrm>
        </p:grpSpPr>
        <p:sp>
          <p:nvSpPr>
            <p:cNvPr id="509955" name="AutoShape 27"/>
            <p:cNvSpPr>
              <a:spLocks noChangeArrowheads="1"/>
            </p:cNvSpPr>
            <p:nvPr/>
          </p:nvSpPr>
          <p:spPr bwMode="auto">
            <a:xfrm>
              <a:off x="907" y="90"/>
              <a:ext cx="2213" cy="817"/>
            </a:xfrm>
            <a:prstGeom prst="wedgeRoundRectCallout">
              <a:avLst>
                <a:gd name="adj1" fmla="val -58500"/>
                <a:gd name="adj2" fmla="val -5690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000">
                  <a:solidFill>
                    <a:srgbClr val="000000"/>
                  </a:solidFill>
                </a:rPr>
                <a:t>508040000000</a:t>
              </a:r>
              <a:r>
                <a:rPr lang="zh-CN" altLang="en-US" sz="2000">
                  <a:solidFill>
                    <a:srgbClr val="000000"/>
                  </a:solidFill>
                </a:rPr>
                <a:t>中，</a:t>
              </a:r>
              <a:r>
                <a:rPr lang="en-US" altLang="zh-CN" sz="2000">
                  <a:solidFill>
                    <a:srgbClr val="000000"/>
                  </a:solidFill>
                </a:rPr>
                <a:t>5</a:t>
              </a:r>
              <a:r>
                <a:rPr lang="zh-CN" altLang="en-US" sz="2000">
                  <a:solidFill>
                    <a:srgbClr val="000000"/>
                  </a:solidFill>
                </a:rPr>
                <a:t>表示</a:t>
              </a:r>
              <a:endParaRPr lang="en-US" altLang="zh-CN" sz="2000">
                <a:solidFill>
                  <a:srgbClr val="000000"/>
                </a:solidFill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000">
                  <a:solidFill>
                    <a:srgbClr val="000000"/>
                  </a:solidFill>
                </a:rPr>
                <a:t>5</a:t>
              </a:r>
              <a:r>
                <a:rPr lang="zh-CN" altLang="en-US" sz="2000">
                  <a:solidFill>
                    <a:srgbClr val="000000"/>
                  </a:solidFill>
                </a:rPr>
                <a:t>个千亿，</a:t>
              </a:r>
              <a:r>
                <a:rPr lang="en-US" altLang="zh-CN" sz="2000">
                  <a:solidFill>
                    <a:srgbClr val="000000"/>
                  </a:solidFill>
                </a:rPr>
                <a:t>8</a:t>
              </a:r>
              <a:r>
                <a:rPr lang="zh-CN" altLang="en-US" sz="2000">
                  <a:solidFill>
                    <a:srgbClr val="000000"/>
                  </a:solidFill>
                </a:rPr>
                <a:t>表示</a:t>
              </a:r>
              <a:r>
                <a:rPr lang="en-US" altLang="zh-CN" sz="2000">
                  <a:solidFill>
                    <a:srgbClr val="000000"/>
                  </a:solidFill>
                </a:rPr>
                <a:t>8</a:t>
              </a:r>
              <a:r>
                <a:rPr lang="zh-CN" altLang="en-US" sz="2000">
                  <a:solidFill>
                    <a:srgbClr val="000000"/>
                  </a:solidFill>
                </a:rPr>
                <a:t>个十亿，</a:t>
              </a:r>
              <a:endParaRPr lang="en-US" altLang="zh-CN" sz="2000">
                <a:solidFill>
                  <a:srgbClr val="000000"/>
                </a:solidFill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000">
                  <a:solidFill>
                    <a:srgbClr val="000000"/>
                  </a:solidFill>
                </a:rPr>
                <a:t>4</a:t>
              </a:r>
              <a:r>
                <a:rPr lang="zh-CN" altLang="en-US" sz="2000">
                  <a:solidFill>
                    <a:srgbClr val="000000"/>
                  </a:solidFill>
                </a:rPr>
                <a:t>表示</a:t>
              </a:r>
              <a:r>
                <a:rPr lang="en-US" altLang="zh-CN" sz="2000">
                  <a:solidFill>
                    <a:srgbClr val="000000"/>
                  </a:solidFill>
                </a:rPr>
                <a:t>4</a:t>
              </a:r>
              <a:r>
                <a:rPr lang="zh-CN" altLang="en-US" sz="2000">
                  <a:solidFill>
                    <a:srgbClr val="000000"/>
                  </a:solidFill>
                </a:rPr>
                <a:t>个千万。</a:t>
              </a:r>
            </a:p>
          </p:txBody>
        </p:sp>
        <p:pic>
          <p:nvPicPr>
            <p:cNvPr id="509956" name="Picture 49" descr="11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798" cy="1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09957" name="Group 74"/>
          <p:cNvGrpSpPr>
            <a:grpSpLocks/>
          </p:cNvGrpSpPr>
          <p:nvPr/>
        </p:nvGrpSpPr>
        <p:grpSpPr bwMode="auto">
          <a:xfrm>
            <a:off x="179388" y="4149725"/>
            <a:ext cx="8712200" cy="2303463"/>
            <a:chOff x="0" y="0"/>
            <a:chExt cx="5488" cy="1451"/>
          </a:xfrm>
        </p:grpSpPr>
        <p:grpSp>
          <p:nvGrpSpPr>
            <p:cNvPr id="509958" name="Group 72"/>
            <p:cNvGrpSpPr>
              <a:grpSpLocks/>
            </p:cNvGrpSpPr>
            <p:nvPr/>
          </p:nvGrpSpPr>
          <p:grpSpPr bwMode="auto">
            <a:xfrm>
              <a:off x="0" y="0"/>
              <a:ext cx="2700" cy="1134"/>
              <a:chOff x="0" y="0"/>
              <a:chExt cx="2700" cy="1134"/>
            </a:xfrm>
          </p:grpSpPr>
          <p:sp>
            <p:nvSpPr>
              <p:cNvPr id="509959" name="AutoShape 27"/>
              <p:cNvSpPr>
                <a:spLocks noChangeArrowheads="1"/>
              </p:cNvSpPr>
              <p:nvPr/>
            </p:nvSpPr>
            <p:spPr bwMode="auto">
              <a:xfrm>
                <a:off x="907" y="115"/>
                <a:ext cx="1793" cy="590"/>
              </a:xfrm>
              <a:prstGeom prst="wedgeRoundRectCallout">
                <a:avLst>
                  <a:gd name="adj1" fmla="val -59593"/>
                  <a:gd name="adj2" fmla="val -10000"/>
                  <a:gd name="adj3" fmla="val 16667"/>
                </a:avLst>
              </a:prstGeom>
              <a:solidFill>
                <a:srgbClr val="FFFFFF"/>
              </a:solidFill>
              <a:ln w="19050" cmpd="sng">
                <a:solidFill>
                  <a:srgbClr val="3399FF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Char char="•"/>
                  <a:defRPr sz="28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4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zh-CN" altLang="en-US" sz="2000">
                    <a:solidFill>
                      <a:schemeClr val="tx1"/>
                    </a:solidFill>
                    <a:latin typeface="楷体_GB2312" pitchFamily="1" charset="-122"/>
                  </a:rPr>
                  <a:t>先看这个数有几级，</a:t>
                </a:r>
                <a:endParaRPr lang="en-US" altLang="zh-CN" sz="2000">
                  <a:solidFill>
                    <a:schemeClr val="tx1"/>
                  </a:solidFill>
                  <a:latin typeface="楷体_GB2312" pitchFamily="1" charset="-122"/>
                </a:endParaRPr>
              </a:p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zh-CN" altLang="en-US" sz="2000">
                    <a:solidFill>
                      <a:schemeClr val="tx1"/>
                    </a:solidFill>
                    <a:latin typeface="楷体_GB2312" pitchFamily="1" charset="-122"/>
                  </a:rPr>
                  <a:t>再从最高级写起。</a:t>
                </a:r>
              </a:p>
            </p:txBody>
          </p:sp>
          <p:pic>
            <p:nvPicPr>
              <p:cNvPr id="509960" name="Picture 64" descr="36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068" cy="11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509961" name="Group 73"/>
            <p:cNvGrpSpPr>
              <a:grpSpLocks/>
            </p:cNvGrpSpPr>
            <p:nvPr/>
          </p:nvGrpSpPr>
          <p:grpSpPr bwMode="auto">
            <a:xfrm>
              <a:off x="2177" y="318"/>
              <a:ext cx="3311" cy="1133"/>
              <a:chOff x="0" y="0"/>
              <a:chExt cx="3311" cy="1133"/>
            </a:xfrm>
          </p:grpSpPr>
          <p:sp>
            <p:nvSpPr>
              <p:cNvPr id="509962" name="AutoShape 27"/>
              <p:cNvSpPr>
                <a:spLocks noChangeArrowheads="1"/>
              </p:cNvSpPr>
              <p:nvPr/>
            </p:nvSpPr>
            <p:spPr bwMode="auto">
              <a:xfrm>
                <a:off x="0" y="544"/>
                <a:ext cx="2404" cy="589"/>
              </a:xfrm>
              <a:prstGeom prst="wedgeRoundRectCallout">
                <a:avLst>
                  <a:gd name="adj1" fmla="val 54412"/>
                  <a:gd name="adj2" fmla="val 7384"/>
                  <a:gd name="adj3" fmla="val 16667"/>
                </a:avLst>
              </a:prstGeom>
              <a:solidFill>
                <a:srgbClr val="FFFFFF"/>
              </a:solidFill>
              <a:ln w="19050" cmpd="sng">
                <a:solidFill>
                  <a:srgbClr val="3399FF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Char char="•"/>
                  <a:defRPr sz="28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4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zh-CN" altLang="en-US" sz="2000">
                    <a:solidFill>
                      <a:schemeClr val="tx1"/>
                    </a:solidFill>
                  </a:rPr>
                  <a:t>哪个数位上一个单位也没有，就在那个数位上写0。</a:t>
                </a:r>
                <a:endParaRPr lang="en-US" altLang="zh-CN" sz="2000">
                  <a:solidFill>
                    <a:schemeClr val="tx1"/>
                  </a:solidFill>
                </a:endParaRPr>
              </a:p>
            </p:txBody>
          </p:sp>
          <p:pic>
            <p:nvPicPr>
              <p:cNvPr id="509963" name="Picture 67" descr="37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64" y="0"/>
                <a:ext cx="1047" cy="1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509964" name="Group 61"/>
          <p:cNvGrpSpPr>
            <a:grpSpLocks/>
          </p:cNvGrpSpPr>
          <p:nvPr/>
        </p:nvGrpSpPr>
        <p:grpSpPr bwMode="auto">
          <a:xfrm>
            <a:off x="179388" y="4149725"/>
            <a:ext cx="8712200" cy="2447925"/>
            <a:chOff x="0" y="0"/>
            <a:chExt cx="5488" cy="1542"/>
          </a:xfrm>
        </p:grpSpPr>
        <p:grpSp>
          <p:nvGrpSpPr>
            <p:cNvPr id="509965" name="Group 53"/>
            <p:cNvGrpSpPr>
              <a:grpSpLocks/>
            </p:cNvGrpSpPr>
            <p:nvPr/>
          </p:nvGrpSpPr>
          <p:grpSpPr bwMode="auto">
            <a:xfrm>
              <a:off x="0" y="0"/>
              <a:ext cx="2424" cy="1134"/>
              <a:chOff x="0" y="0"/>
              <a:chExt cx="2424" cy="1134"/>
            </a:xfrm>
          </p:grpSpPr>
          <p:sp>
            <p:nvSpPr>
              <p:cNvPr id="509966" name="AutoShape 27"/>
              <p:cNvSpPr>
                <a:spLocks noChangeArrowheads="1"/>
              </p:cNvSpPr>
              <p:nvPr/>
            </p:nvSpPr>
            <p:spPr bwMode="auto">
              <a:xfrm>
                <a:off x="907" y="115"/>
                <a:ext cx="1517" cy="590"/>
              </a:xfrm>
              <a:prstGeom prst="wedgeRoundRectCallout">
                <a:avLst>
                  <a:gd name="adj1" fmla="val -60208"/>
                  <a:gd name="adj2" fmla="val 13389"/>
                  <a:gd name="adj3" fmla="val 16667"/>
                </a:avLst>
              </a:prstGeom>
              <a:solidFill>
                <a:srgbClr val="FFFFFF"/>
              </a:solidFill>
              <a:ln w="19050" cmpd="sng">
                <a:solidFill>
                  <a:srgbClr val="3399FF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Char char="•"/>
                  <a:defRPr sz="28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4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zh-CN" altLang="en-US" sz="2000">
                    <a:solidFill>
                      <a:schemeClr val="tx1"/>
                    </a:solidFill>
                  </a:rPr>
                  <a:t>先分级，再从最</a:t>
                </a:r>
                <a:endParaRPr lang="en-US" altLang="zh-CN" sz="2000">
                  <a:solidFill>
                    <a:schemeClr val="tx1"/>
                  </a:solidFill>
                </a:endParaRPr>
              </a:p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zh-CN" altLang="en-US" sz="2000">
                    <a:solidFill>
                      <a:schemeClr val="tx1"/>
                    </a:solidFill>
                  </a:rPr>
                  <a:t>高级读起</a:t>
                </a:r>
                <a:r>
                  <a:rPr lang="en-US" altLang="zh-CN" sz="2000">
                    <a:solidFill>
                      <a:schemeClr val="tx1"/>
                    </a:solidFill>
                    <a:latin typeface="宋体" pitchFamily="2" charset="-122"/>
                    <a:ea typeface="宋体" pitchFamily="2" charset="-122"/>
                  </a:rPr>
                  <a:t>……</a:t>
                </a:r>
                <a:endParaRPr lang="zh-CN" altLang="en-US" sz="2000">
                  <a:solidFill>
                    <a:schemeClr val="tx1"/>
                  </a:solidFill>
                  <a:ea typeface="宋体" pitchFamily="2" charset="-122"/>
                </a:endParaRPr>
              </a:p>
            </p:txBody>
          </p:sp>
          <p:pic>
            <p:nvPicPr>
              <p:cNvPr id="509967" name="Picture 51" descr="36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068" cy="11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509968" name="Group 56"/>
            <p:cNvGrpSpPr>
              <a:grpSpLocks/>
            </p:cNvGrpSpPr>
            <p:nvPr/>
          </p:nvGrpSpPr>
          <p:grpSpPr bwMode="auto">
            <a:xfrm>
              <a:off x="2767" y="112"/>
              <a:ext cx="2721" cy="1339"/>
              <a:chOff x="0" y="0"/>
              <a:chExt cx="2721" cy="1339"/>
            </a:xfrm>
          </p:grpSpPr>
          <p:pic>
            <p:nvPicPr>
              <p:cNvPr id="509969" name="Picture 54" descr="37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74" y="206"/>
                <a:ext cx="1047" cy="11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09970" name="AutoShape 2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114" cy="589"/>
              </a:xfrm>
              <a:prstGeom prst="wedgeRoundRectCallout">
                <a:avLst>
                  <a:gd name="adj1" fmla="val 53472"/>
                  <a:gd name="adj2" fmla="val 37944"/>
                  <a:gd name="adj3" fmla="val 16667"/>
                </a:avLst>
              </a:prstGeom>
              <a:solidFill>
                <a:srgbClr val="FFFFFF"/>
              </a:solidFill>
              <a:ln w="19050" cmpd="sng">
                <a:solidFill>
                  <a:srgbClr val="3399FF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Char char="•"/>
                  <a:defRPr sz="28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4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zh-CN" altLang="en-US" sz="2000">
                    <a:solidFill>
                      <a:schemeClr val="tx1"/>
                    </a:solidFill>
                    <a:latin typeface="楷体_GB2312" pitchFamily="1" charset="-122"/>
                  </a:rPr>
                  <a:t>读完亿级或万级的数，要加</a:t>
                </a:r>
                <a:r>
                  <a:rPr lang="zh-CN" altLang="en-US" sz="2000">
                    <a:solidFill>
                      <a:schemeClr val="tx1"/>
                    </a:solidFill>
                    <a:latin typeface="宋体" pitchFamily="2" charset="-122"/>
                    <a:ea typeface="宋体" pitchFamily="2" charset="-122"/>
                  </a:rPr>
                  <a:t>“</a:t>
                </a:r>
                <a:r>
                  <a:rPr lang="zh-CN" altLang="en-US" sz="2000">
                    <a:solidFill>
                      <a:schemeClr val="tx1"/>
                    </a:solidFill>
                    <a:latin typeface="楷体_GB2312" pitchFamily="1" charset="-122"/>
                  </a:rPr>
                  <a:t>亿</a:t>
                </a:r>
                <a:r>
                  <a:rPr lang="zh-CN" altLang="en-US" sz="2000">
                    <a:solidFill>
                      <a:schemeClr val="tx1"/>
                    </a:solidFill>
                    <a:latin typeface="宋体" pitchFamily="2" charset="-122"/>
                    <a:ea typeface="宋体" pitchFamily="2" charset="-122"/>
                  </a:rPr>
                  <a:t>”</a:t>
                </a:r>
                <a:r>
                  <a:rPr lang="zh-CN" altLang="en-US" sz="2000">
                    <a:solidFill>
                      <a:schemeClr val="tx1"/>
                    </a:solidFill>
                    <a:latin typeface="楷体_GB2312" pitchFamily="1" charset="-122"/>
                  </a:rPr>
                  <a:t>字或</a:t>
                </a:r>
                <a:r>
                  <a:rPr lang="zh-CN" altLang="en-US" sz="2000">
                    <a:solidFill>
                      <a:schemeClr val="tx1"/>
                    </a:solidFill>
                    <a:latin typeface="宋体" pitchFamily="2" charset="-122"/>
                    <a:ea typeface="宋体" pitchFamily="2" charset="-122"/>
                  </a:rPr>
                  <a:t>“</a:t>
                </a:r>
                <a:r>
                  <a:rPr lang="zh-CN" altLang="en-US" sz="2000">
                    <a:solidFill>
                      <a:schemeClr val="tx1"/>
                    </a:solidFill>
                    <a:latin typeface="楷体_GB2312" pitchFamily="1" charset="-122"/>
                  </a:rPr>
                  <a:t>万</a:t>
                </a:r>
                <a:r>
                  <a:rPr lang="zh-CN" altLang="en-US" sz="2000">
                    <a:solidFill>
                      <a:schemeClr val="tx1"/>
                    </a:solidFill>
                    <a:latin typeface="宋体" pitchFamily="2" charset="-122"/>
                    <a:ea typeface="宋体" pitchFamily="2" charset="-122"/>
                  </a:rPr>
                  <a:t>”</a:t>
                </a:r>
                <a:r>
                  <a:rPr lang="zh-CN" altLang="en-US" sz="2000">
                    <a:solidFill>
                      <a:schemeClr val="tx1"/>
                    </a:solidFill>
                    <a:latin typeface="楷体_GB2312" pitchFamily="1" charset="-122"/>
                  </a:rPr>
                  <a:t>字。</a:t>
                </a:r>
                <a:endParaRPr lang="en-US" altLang="zh-CN" sz="2000">
                  <a:solidFill>
                    <a:schemeClr val="tx1"/>
                  </a:solidFill>
                  <a:latin typeface="楷体_GB2312" pitchFamily="1" charset="-122"/>
                </a:endParaRPr>
              </a:p>
            </p:txBody>
          </p:sp>
        </p:grpSp>
        <p:grpSp>
          <p:nvGrpSpPr>
            <p:cNvPr id="509971" name="Group 59"/>
            <p:cNvGrpSpPr>
              <a:grpSpLocks/>
            </p:cNvGrpSpPr>
            <p:nvPr/>
          </p:nvGrpSpPr>
          <p:grpSpPr bwMode="auto">
            <a:xfrm>
              <a:off x="998" y="645"/>
              <a:ext cx="3545" cy="897"/>
              <a:chOff x="0" y="0"/>
              <a:chExt cx="3545" cy="897"/>
            </a:xfrm>
          </p:grpSpPr>
          <p:pic>
            <p:nvPicPr>
              <p:cNvPr id="509972" name="Picture 16" descr="女天使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85" y="0"/>
                <a:ext cx="960" cy="8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09973" name="AutoShape 27"/>
              <p:cNvSpPr>
                <a:spLocks noChangeArrowheads="1"/>
              </p:cNvSpPr>
              <p:nvPr/>
            </p:nvSpPr>
            <p:spPr bwMode="auto">
              <a:xfrm>
                <a:off x="0" y="307"/>
                <a:ext cx="2586" cy="590"/>
              </a:xfrm>
              <a:prstGeom prst="wedgeRoundRectCallout">
                <a:avLst>
                  <a:gd name="adj1" fmla="val 55259"/>
                  <a:gd name="adj2" fmla="val -6949"/>
                  <a:gd name="adj3" fmla="val 16667"/>
                </a:avLst>
              </a:prstGeom>
              <a:solidFill>
                <a:srgbClr val="FFFFFF"/>
              </a:solidFill>
              <a:ln w="19050" cmpd="sng">
                <a:solidFill>
                  <a:srgbClr val="3399FF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Char char="•"/>
                  <a:defRPr sz="28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4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zh-CN" altLang="en-US" sz="2000">
                    <a:solidFill>
                      <a:schemeClr val="tx1"/>
                    </a:solidFill>
                  </a:rPr>
                  <a:t>还要注意什么位置上的</a:t>
                </a:r>
                <a:r>
                  <a:rPr lang="en-US" altLang="zh-CN" sz="2000">
                    <a:solidFill>
                      <a:schemeClr val="tx1"/>
                    </a:solidFill>
                  </a:rPr>
                  <a:t>0</a:t>
                </a:r>
                <a:r>
                  <a:rPr lang="zh-CN" altLang="en-US" sz="2000">
                    <a:solidFill>
                      <a:schemeClr val="tx1"/>
                    </a:solidFill>
                  </a:rPr>
                  <a:t>不读，</a:t>
                </a:r>
              </a:p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zh-CN" altLang="en-US" sz="2000">
                    <a:solidFill>
                      <a:schemeClr val="tx1"/>
                    </a:solidFill>
                  </a:rPr>
                  <a:t>什么位置上的</a:t>
                </a:r>
                <a:r>
                  <a:rPr lang="en-US" altLang="zh-CN" sz="2000">
                    <a:solidFill>
                      <a:schemeClr val="tx1"/>
                    </a:solidFill>
                  </a:rPr>
                  <a:t>0</a:t>
                </a:r>
                <a:r>
                  <a:rPr lang="zh-CN" altLang="en-US" sz="2000">
                    <a:solidFill>
                      <a:schemeClr val="tx1"/>
                    </a:solidFill>
                  </a:rPr>
                  <a:t>要读，读几个</a:t>
                </a:r>
                <a:r>
                  <a:rPr lang="en-US" altLang="zh-CN" sz="2000">
                    <a:solidFill>
                      <a:schemeClr val="tx1"/>
                    </a:solidFill>
                  </a:rPr>
                  <a:t>0</a:t>
                </a:r>
                <a:r>
                  <a:rPr lang="zh-CN" altLang="en-US" sz="2000">
                    <a:solidFill>
                      <a:schemeClr val="tx1"/>
                    </a:solidFill>
                  </a:rPr>
                  <a:t>。</a:t>
                </a:r>
                <a:endParaRPr lang="en-US" altLang="zh-CN" sz="200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509974" name="Group 43"/>
          <p:cNvGrpSpPr>
            <a:grpSpLocks/>
          </p:cNvGrpSpPr>
          <p:nvPr/>
        </p:nvGrpSpPr>
        <p:grpSpPr bwMode="auto">
          <a:xfrm>
            <a:off x="5238750" y="1284288"/>
            <a:ext cx="3603625" cy="1857375"/>
            <a:chOff x="0" y="0"/>
            <a:chExt cx="2270" cy="1170"/>
          </a:xfrm>
        </p:grpSpPr>
        <p:pic>
          <p:nvPicPr>
            <p:cNvPr id="509975" name="Picture 41" descr="4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136" y="36"/>
              <a:ext cx="1134" cy="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09976" name="AutoShape 27"/>
            <p:cNvSpPr>
              <a:spLocks noChangeArrowheads="1"/>
            </p:cNvSpPr>
            <p:nvPr/>
          </p:nvSpPr>
          <p:spPr bwMode="auto">
            <a:xfrm>
              <a:off x="0" y="0"/>
              <a:ext cx="1512" cy="602"/>
            </a:xfrm>
            <a:prstGeom prst="wedgeRoundRectCallout">
              <a:avLst>
                <a:gd name="adj1" fmla="val 56667"/>
                <a:gd name="adj2" fmla="val 25722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你是怎样读、写</a:t>
              </a:r>
              <a:endParaRPr lang="en-US" altLang="zh-CN" sz="2000">
                <a:solidFill>
                  <a:schemeClr val="tx1"/>
                </a:solidFill>
                <a:latin typeface="楷体_GB2312" pitchFamily="1" charset="-122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多位数的？</a:t>
              </a:r>
              <a:endParaRPr lang="en-US" altLang="zh-CN" sz="2000">
                <a:solidFill>
                  <a:schemeClr val="tx1"/>
                </a:solidFill>
                <a:latin typeface="楷体_GB2312" pitchFamily="1" charset="-122"/>
              </a:endParaRPr>
            </a:p>
          </p:txBody>
        </p:sp>
      </p:grpSp>
      <p:grpSp>
        <p:nvGrpSpPr>
          <p:cNvPr id="509977" name="Group 44"/>
          <p:cNvGrpSpPr>
            <a:grpSpLocks/>
          </p:cNvGrpSpPr>
          <p:nvPr/>
        </p:nvGrpSpPr>
        <p:grpSpPr bwMode="auto">
          <a:xfrm>
            <a:off x="4572000" y="1268413"/>
            <a:ext cx="4273550" cy="1873250"/>
            <a:chOff x="0" y="0"/>
            <a:chExt cx="2692" cy="1180"/>
          </a:xfrm>
        </p:grpSpPr>
        <p:sp>
          <p:nvSpPr>
            <p:cNvPr id="509978" name="AutoShape 27"/>
            <p:cNvSpPr>
              <a:spLocks noChangeArrowheads="1"/>
            </p:cNvSpPr>
            <p:nvPr/>
          </p:nvSpPr>
          <p:spPr bwMode="auto">
            <a:xfrm>
              <a:off x="0" y="0"/>
              <a:ext cx="1946" cy="624"/>
            </a:xfrm>
            <a:prstGeom prst="wedgeRoundRectCallout">
              <a:avLst>
                <a:gd name="adj1" fmla="val 56532"/>
                <a:gd name="adj2" fmla="val 29796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说一说这个数中每一位</a:t>
              </a:r>
              <a:endParaRPr lang="en-US" altLang="zh-CN" sz="2000">
                <a:solidFill>
                  <a:schemeClr val="tx1"/>
                </a:solidFill>
                <a:latin typeface="楷体_GB2312" pitchFamily="1" charset="-122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上数字的含义。</a:t>
              </a:r>
            </a:p>
          </p:txBody>
        </p:sp>
        <p:pic>
          <p:nvPicPr>
            <p:cNvPr id="509979" name="Picture 45" descr="4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558" y="46"/>
              <a:ext cx="1134" cy="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09980" name="Text Box 3968"/>
          <p:cNvSpPr txBox="1">
            <a:spLocks noChangeArrowheads="1"/>
          </p:cNvSpPr>
          <p:nvPr/>
        </p:nvSpPr>
        <p:spPr bwMode="auto">
          <a:xfrm>
            <a:off x="3857625" y="3582988"/>
            <a:ext cx="200025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zh-CN">
                <a:solidFill>
                  <a:srgbClr val="FF0000"/>
                </a:solidFill>
                <a:latin typeface="楷体_GB2312" pitchFamily="1" charset="-122"/>
              </a:rPr>
              <a:t>写  数</a:t>
            </a:r>
          </a:p>
        </p:txBody>
      </p:sp>
      <p:sp>
        <p:nvSpPr>
          <p:cNvPr id="50998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417513"/>
            <a:ext cx="6615113" cy="850900"/>
          </a:xfrm>
        </p:spPr>
        <p:txBody>
          <a:bodyPr/>
          <a:lstStyle/>
          <a:p>
            <a:pPr eaLnBrk="1" hangingPunct="1"/>
            <a:r>
              <a:rPr lang="zh-CN" altLang="zh-CN" sz="40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1" charset="-122"/>
              </a:rPr>
              <a:t>三、数的读写及组成</a:t>
            </a:r>
            <a:endParaRPr lang="zh-CN" altLang="zh-CN" sz="40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楷体_GB2312" pitchFamily="1" charset="-122"/>
            </a:endParaRPr>
          </a:p>
        </p:txBody>
      </p:sp>
      <p:sp>
        <p:nvSpPr>
          <p:cNvPr id="509982" name="Text Box 3968"/>
          <p:cNvSpPr txBox="1">
            <a:spLocks noChangeArrowheads="1"/>
          </p:cNvSpPr>
          <p:nvPr/>
        </p:nvSpPr>
        <p:spPr bwMode="auto">
          <a:xfrm>
            <a:off x="539750" y="2936875"/>
            <a:ext cx="1839913" cy="53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zh-CN" sz="2400">
                <a:solidFill>
                  <a:schemeClr val="tx1"/>
                </a:solidFill>
                <a:latin typeface="楷体_GB2312" pitchFamily="1" charset="-122"/>
              </a:rPr>
              <a:t>读作：</a:t>
            </a:r>
          </a:p>
        </p:txBody>
      </p:sp>
      <p:sp>
        <p:nvSpPr>
          <p:cNvPr id="509983" name="Text Box 3973"/>
          <p:cNvSpPr txBox="1">
            <a:spLocks noChangeArrowheads="1"/>
          </p:cNvSpPr>
          <p:nvPr/>
        </p:nvSpPr>
        <p:spPr bwMode="auto">
          <a:xfrm>
            <a:off x="1447800" y="2960688"/>
            <a:ext cx="4000500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zh-CN" sz="2400">
                <a:solidFill>
                  <a:schemeClr val="tx1"/>
                </a:solidFill>
                <a:latin typeface="楷体_GB2312" pitchFamily="1" charset="-122"/>
              </a:rPr>
              <a:t>五千零八十亿四千万</a:t>
            </a:r>
          </a:p>
        </p:txBody>
      </p:sp>
      <p:sp>
        <p:nvSpPr>
          <p:cNvPr id="509984" name="Text Box 3968"/>
          <p:cNvSpPr txBox="1">
            <a:spLocks noChangeArrowheads="1"/>
          </p:cNvSpPr>
          <p:nvPr/>
        </p:nvSpPr>
        <p:spPr bwMode="auto">
          <a:xfrm>
            <a:off x="1366838" y="1700213"/>
            <a:ext cx="10795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zh-CN" altLang="zh-CN" sz="2400">
                <a:solidFill>
                  <a:schemeClr val="tx1"/>
                </a:solidFill>
                <a:latin typeface="楷体_GB2312" pitchFamily="1" charset="-122"/>
              </a:rPr>
              <a:t>亿级</a:t>
            </a:r>
          </a:p>
        </p:txBody>
      </p:sp>
      <p:sp>
        <p:nvSpPr>
          <p:cNvPr id="509985" name="Text Box 3968"/>
          <p:cNvSpPr txBox="1">
            <a:spLocks noChangeArrowheads="1"/>
          </p:cNvSpPr>
          <p:nvPr/>
        </p:nvSpPr>
        <p:spPr bwMode="auto">
          <a:xfrm>
            <a:off x="2374900" y="1700213"/>
            <a:ext cx="10795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zh-CN" altLang="zh-CN" sz="2400">
                <a:solidFill>
                  <a:schemeClr val="tx1"/>
                </a:solidFill>
                <a:latin typeface="楷体_GB2312" pitchFamily="1" charset="-122"/>
              </a:rPr>
              <a:t>万级</a:t>
            </a:r>
          </a:p>
        </p:txBody>
      </p:sp>
      <p:sp>
        <p:nvSpPr>
          <p:cNvPr id="509986" name="Text Box 3968"/>
          <p:cNvSpPr txBox="1">
            <a:spLocks noChangeArrowheads="1"/>
          </p:cNvSpPr>
          <p:nvPr/>
        </p:nvSpPr>
        <p:spPr bwMode="auto">
          <a:xfrm>
            <a:off x="3417888" y="1700213"/>
            <a:ext cx="10795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zh-CN" altLang="zh-CN" sz="2400">
                <a:solidFill>
                  <a:schemeClr val="tx1"/>
                </a:solidFill>
                <a:latin typeface="楷体_GB2312" pitchFamily="1" charset="-122"/>
              </a:rPr>
              <a:t>个级</a:t>
            </a:r>
          </a:p>
        </p:txBody>
      </p:sp>
      <p:sp>
        <p:nvSpPr>
          <p:cNvPr id="509987" name="Text Box 3968"/>
          <p:cNvSpPr txBox="1">
            <a:spLocks noChangeArrowheads="1"/>
          </p:cNvSpPr>
          <p:nvPr/>
        </p:nvSpPr>
        <p:spPr bwMode="auto">
          <a:xfrm>
            <a:off x="1258888" y="2330450"/>
            <a:ext cx="1295400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zh-CN" sz="2400">
                <a:solidFill>
                  <a:schemeClr val="tx1"/>
                </a:solidFill>
              </a:rPr>
              <a:t>5080</a:t>
            </a:r>
            <a:endParaRPr lang="zh-CN" altLang="en-US" sz="2400">
              <a:solidFill>
                <a:schemeClr val="tx1"/>
              </a:solidFill>
            </a:endParaRPr>
          </a:p>
        </p:txBody>
      </p:sp>
      <p:sp>
        <p:nvSpPr>
          <p:cNvPr id="509988" name="Text Box 3968"/>
          <p:cNvSpPr txBox="1">
            <a:spLocks noChangeArrowheads="1"/>
          </p:cNvSpPr>
          <p:nvPr/>
        </p:nvSpPr>
        <p:spPr bwMode="auto">
          <a:xfrm>
            <a:off x="2266950" y="2330450"/>
            <a:ext cx="1295400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zh-CN" sz="2400">
                <a:solidFill>
                  <a:schemeClr val="tx1"/>
                </a:solidFill>
              </a:rPr>
              <a:t>4000</a:t>
            </a:r>
            <a:endParaRPr lang="zh-CN" altLang="en-US" sz="2400">
              <a:solidFill>
                <a:schemeClr val="tx1"/>
              </a:solidFill>
            </a:endParaRPr>
          </a:p>
        </p:txBody>
      </p:sp>
      <p:sp>
        <p:nvSpPr>
          <p:cNvPr id="509989" name="Text Box 3968"/>
          <p:cNvSpPr txBox="1">
            <a:spLocks noChangeArrowheads="1"/>
          </p:cNvSpPr>
          <p:nvPr/>
        </p:nvSpPr>
        <p:spPr bwMode="auto">
          <a:xfrm>
            <a:off x="3309938" y="2330450"/>
            <a:ext cx="1295400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zh-CN" sz="2400">
                <a:solidFill>
                  <a:schemeClr val="tx1"/>
                </a:solidFill>
              </a:rPr>
              <a:t>0000</a:t>
            </a:r>
            <a:endParaRPr lang="zh-CN" altLang="en-US" sz="2400">
              <a:solidFill>
                <a:schemeClr val="tx1"/>
              </a:solidFill>
            </a:endParaRPr>
          </a:p>
        </p:txBody>
      </p:sp>
      <p:sp>
        <p:nvSpPr>
          <p:cNvPr id="509990" name="Text Box 3968"/>
          <p:cNvSpPr txBox="1">
            <a:spLocks noChangeArrowheads="1"/>
          </p:cNvSpPr>
          <p:nvPr/>
        </p:nvSpPr>
        <p:spPr bwMode="auto">
          <a:xfrm>
            <a:off x="539750" y="2309813"/>
            <a:ext cx="1727200" cy="53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zh-CN" sz="2400">
                <a:solidFill>
                  <a:schemeClr val="tx1"/>
                </a:solidFill>
                <a:latin typeface="楷体_GB2312" pitchFamily="1" charset="-122"/>
              </a:rPr>
              <a:t>写作：</a:t>
            </a:r>
          </a:p>
        </p:txBody>
      </p:sp>
      <p:cxnSp>
        <p:nvCxnSpPr>
          <p:cNvPr id="509991" name="直接连接符 85"/>
          <p:cNvCxnSpPr>
            <a:cxnSpLocks noChangeShapeType="1"/>
          </p:cNvCxnSpPr>
          <p:nvPr/>
        </p:nvCxnSpPr>
        <p:spPr bwMode="auto">
          <a:xfrm rot="5400000">
            <a:off x="1877219" y="2267744"/>
            <a:ext cx="1079500" cy="1588"/>
          </a:xfrm>
          <a:prstGeom prst="line">
            <a:avLst/>
          </a:prstGeom>
          <a:noFill/>
          <a:ln w="19050" cmpd="sng">
            <a:solidFill>
              <a:srgbClr val="FF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9992" name="直接连接符 86"/>
          <p:cNvCxnSpPr>
            <a:cxnSpLocks noChangeShapeType="1"/>
          </p:cNvCxnSpPr>
          <p:nvPr/>
        </p:nvCxnSpPr>
        <p:spPr bwMode="auto">
          <a:xfrm rot="5400000">
            <a:off x="2899569" y="2267744"/>
            <a:ext cx="1079500" cy="1588"/>
          </a:xfrm>
          <a:prstGeom prst="line">
            <a:avLst/>
          </a:prstGeom>
          <a:noFill/>
          <a:ln w="19050" cmpd="sng">
            <a:solidFill>
              <a:srgbClr val="FF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09993" name="Text Box 3968"/>
          <p:cNvSpPr txBox="1">
            <a:spLocks noChangeArrowheads="1"/>
          </p:cNvSpPr>
          <p:nvPr/>
        </p:nvSpPr>
        <p:spPr bwMode="auto">
          <a:xfrm>
            <a:off x="3857625" y="3582988"/>
            <a:ext cx="200025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zh-CN">
                <a:solidFill>
                  <a:srgbClr val="FF0000"/>
                </a:solidFill>
                <a:latin typeface="楷体_GB2312" pitchFamily="1" charset="-122"/>
              </a:rPr>
              <a:t>读  数</a:t>
            </a:r>
          </a:p>
        </p:txBody>
      </p:sp>
    </p:spTree>
    <p:extLst>
      <p:ext uri="{BB962C8B-B14F-4D97-AF65-F5344CB8AC3E}">
        <p14:creationId xmlns:p14="http://schemas.microsoft.com/office/powerpoint/2010/main" val="3809092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09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09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509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"/>
                            </p:stCondLst>
                            <p:childTnLst>
                              <p:par>
                                <p:cTn id="2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099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02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5099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"/>
                            </p:stCondLst>
                            <p:childTnLst>
                              <p:par>
                                <p:cTn id="37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2"/>
                            </p:stCondLst>
                            <p:childTnLst>
                              <p:par>
                                <p:cTn id="4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3"/>
                            </p:stCondLst>
                            <p:childTnLst>
                              <p:par>
                                <p:cTn id="4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5099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5099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9980" grpId="0" autoUpdateAnimBg="0"/>
      <p:bldP spid="509980" grpId="1" autoUpdateAnimBg="0"/>
      <p:bldP spid="509993" grpId="0" autoUpdateAnimBg="0"/>
      <p:bldP spid="509993" grpId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0978" name="Group 44"/>
          <p:cNvGrpSpPr>
            <a:grpSpLocks/>
          </p:cNvGrpSpPr>
          <p:nvPr/>
        </p:nvGrpSpPr>
        <p:grpSpPr bwMode="auto">
          <a:xfrm>
            <a:off x="4957763" y="1052513"/>
            <a:ext cx="3575050" cy="1819275"/>
            <a:chOff x="0" y="0"/>
            <a:chExt cx="2252" cy="1146"/>
          </a:xfrm>
        </p:grpSpPr>
        <p:sp>
          <p:nvSpPr>
            <p:cNvPr id="510979" name="AutoShape 27"/>
            <p:cNvSpPr>
              <a:spLocks noChangeArrowheads="1"/>
            </p:cNvSpPr>
            <p:nvPr/>
          </p:nvSpPr>
          <p:spPr bwMode="auto">
            <a:xfrm>
              <a:off x="0" y="0"/>
              <a:ext cx="1524" cy="589"/>
            </a:xfrm>
            <a:prstGeom prst="wedgeRoundRectCallout">
              <a:avLst>
                <a:gd name="adj1" fmla="val 57801"/>
                <a:gd name="adj2" fmla="val 27759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怎样比较两个数</a:t>
              </a:r>
              <a:endParaRPr lang="en-US" altLang="zh-CN" sz="2000">
                <a:solidFill>
                  <a:schemeClr val="tx1"/>
                </a:solidFill>
                <a:latin typeface="楷体_GB2312" pitchFamily="1" charset="-122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的大小？</a:t>
              </a:r>
            </a:p>
          </p:txBody>
        </p:sp>
        <p:pic>
          <p:nvPicPr>
            <p:cNvPr id="510980" name="Picture 42" descr="4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118" y="12"/>
              <a:ext cx="1134" cy="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10981" name="Text Box 5"/>
          <p:cNvSpPr txBox="1">
            <a:spLocks noChangeArrowheads="1"/>
          </p:cNvSpPr>
          <p:nvPr/>
        </p:nvSpPr>
        <p:spPr bwMode="auto">
          <a:xfrm>
            <a:off x="1189038" y="1736725"/>
            <a:ext cx="45481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en-US" altLang="zh-CN" sz="2400">
                <a:solidFill>
                  <a:schemeClr val="tx1"/>
                </a:solidFill>
                <a:ea typeface="黑体" pitchFamily="49" charset="-122"/>
              </a:rPr>
              <a:t>100000      99999</a:t>
            </a:r>
          </a:p>
        </p:txBody>
      </p:sp>
      <p:sp>
        <p:nvSpPr>
          <p:cNvPr id="510982" name="Text Box 8"/>
          <p:cNvSpPr txBox="1">
            <a:spLocks noChangeArrowheads="1"/>
          </p:cNvSpPr>
          <p:nvPr/>
        </p:nvSpPr>
        <p:spPr bwMode="auto">
          <a:xfrm>
            <a:off x="1190625" y="2400300"/>
            <a:ext cx="52863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en-US" altLang="zh-CN" sz="2400">
                <a:solidFill>
                  <a:schemeClr val="tx1"/>
                </a:solidFill>
                <a:ea typeface="黑体" pitchFamily="49" charset="-122"/>
              </a:rPr>
              <a:t>470900      479000</a:t>
            </a:r>
          </a:p>
        </p:txBody>
      </p:sp>
      <p:sp>
        <p:nvSpPr>
          <p:cNvPr id="510983" name="Text Box 13"/>
          <p:cNvSpPr txBox="1">
            <a:spLocks noChangeArrowheads="1"/>
          </p:cNvSpPr>
          <p:nvPr/>
        </p:nvSpPr>
        <p:spPr bwMode="auto">
          <a:xfrm>
            <a:off x="669925" y="3067050"/>
            <a:ext cx="64087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en-US" altLang="zh-CN" sz="2400">
                <a:solidFill>
                  <a:schemeClr val="tx1"/>
                </a:solidFill>
                <a:ea typeface="黑体" pitchFamily="49" charset="-122"/>
              </a:rPr>
              <a:t>308007100      380007100</a:t>
            </a:r>
          </a:p>
        </p:txBody>
      </p:sp>
      <p:sp>
        <p:nvSpPr>
          <p:cNvPr id="510984" name="Text Box 17"/>
          <p:cNvSpPr txBox="1">
            <a:spLocks noChangeArrowheads="1"/>
          </p:cNvSpPr>
          <p:nvPr/>
        </p:nvSpPr>
        <p:spPr bwMode="auto">
          <a:xfrm>
            <a:off x="1008063" y="3709988"/>
            <a:ext cx="52212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en-US" altLang="zh-CN" sz="2400">
                <a:solidFill>
                  <a:schemeClr val="tx1"/>
                </a:solidFill>
                <a:ea typeface="黑体" pitchFamily="49" charset="-122"/>
              </a:rPr>
              <a:t>7450000      5740000</a:t>
            </a:r>
          </a:p>
        </p:txBody>
      </p:sp>
      <p:sp>
        <p:nvSpPr>
          <p:cNvPr id="510985" name="Text Box 15"/>
          <p:cNvSpPr txBox="1">
            <a:spLocks noChangeArrowheads="1"/>
          </p:cNvSpPr>
          <p:nvPr/>
        </p:nvSpPr>
        <p:spPr bwMode="auto">
          <a:xfrm>
            <a:off x="2036763" y="2324100"/>
            <a:ext cx="9906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zh-CN" sz="3000">
                <a:solidFill>
                  <a:srgbClr val="FF0000"/>
                </a:solidFill>
                <a:latin typeface="楷体_GB2312" pitchFamily="1" charset="-122"/>
              </a:rPr>
              <a:t>＜</a:t>
            </a:r>
          </a:p>
        </p:txBody>
      </p:sp>
      <p:sp>
        <p:nvSpPr>
          <p:cNvPr id="510986" name="Text Box 19"/>
          <p:cNvSpPr txBox="1">
            <a:spLocks noChangeArrowheads="1"/>
          </p:cNvSpPr>
          <p:nvPr/>
        </p:nvSpPr>
        <p:spPr bwMode="auto">
          <a:xfrm>
            <a:off x="2036763" y="2997200"/>
            <a:ext cx="9906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zh-CN" sz="3000">
                <a:solidFill>
                  <a:srgbClr val="FF0000"/>
                </a:solidFill>
                <a:latin typeface="楷体_GB2312" pitchFamily="1" charset="-122"/>
              </a:rPr>
              <a:t>＜</a:t>
            </a:r>
          </a:p>
        </p:txBody>
      </p:sp>
      <p:sp>
        <p:nvSpPr>
          <p:cNvPr id="510987" name="Text Box 10"/>
          <p:cNvSpPr txBox="1">
            <a:spLocks noChangeArrowheads="1"/>
          </p:cNvSpPr>
          <p:nvPr/>
        </p:nvSpPr>
        <p:spPr bwMode="auto">
          <a:xfrm>
            <a:off x="2122488" y="1655763"/>
            <a:ext cx="9144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zh-CN" sz="3000">
                <a:solidFill>
                  <a:srgbClr val="FF0000"/>
                </a:solidFill>
                <a:latin typeface="楷体_GB2312" pitchFamily="1" charset="-122"/>
              </a:rPr>
              <a:t>＞</a:t>
            </a:r>
          </a:p>
        </p:txBody>
      </p:sp>
      <p:sp>
        <p:nvSpPr>
          <p:cNvPr id="510988" name="Text Box 10"/>
          <p:cNvSpPr txBox="1">
            <a:spLocks noChangeArrowheads="1"/>
          </p:cNvSpPr>
          <p:nvPr/>
        </p:nvSpPr>
        <p:spPr bwMode="auto">
          <a:xfrm>
            <a:off x="2122488" y="3644900"/>
            <a:ext cx="9144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zh-CN" sz="3000">
                <a:solidFill>
                  <a:srgbClr val="FF0000"/>
                </a:solidFill>
                <a:latin typeface="楷体_GB2312" pitchFamily="1" charset="-122"/>
              </a:rPr>
              <a:t>＞</a:t>
            </a:r>
          </a:p>
        </p:txBody>
      </p:sp>
      <p:sp>
        <p:nvSpPr>
          <p:cNvPr id="51098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417513"/>
            <a:ext cx="6615113" cy="850900"/>
          </a:xfrm>
        </p:spPr>
        <p:txBody>
          <a:bodyPr/>
          <a:lstStyle/>
          <a:p>
            <a:pPr eaLnBrk="1" hangingPunct="1"/>
            <a:r>
              <a:rPr lang="zh-CN" altLang="zh-CN" sz="40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1" charset="-122"/>
              </a:rPr>
              <a:t>四、大数比大小</a:t>
            </a:r>
            <a:endParaRPr lang="zh-CN" altLang="zh-CN" sz="40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楷体_GB2312" pitchFamily="1" charset="-122"/>
            </a:endParaRPr>
          </a:p>
        </p:txBody>
      </p:sp>
      <p:sp>
        <p:nvSpPr>
          <p:cNvPr id="510990" name="Oval 6"/>
          <p:cNvSpPr>
            <a:spLocks noChangeArrowheads="1"/>
          </p:cNvSpPr>
          <p:nvPr/>
        </p:nvSpPr>
        <p:spPr bwMode="auto">
          <a:xfrm>
            <a:off x="2354263" y="1752600"/>
            <a:ext cx="395287" cy="396875"/>
          </a:xfrm>
          <a:prstGeom prst="ellipse">
            <a:avLst/>
          </a:prstGeom>
          <a:noFill/>
          <a:ln w="19050" cmpd="sng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zh-CN" sz="3000">
              <a:solidFill>
                <a:schemeClr val="tx1"/>
              </a:solidFill>
              <a:latin typeface="楷体_GB2312" pitchFamily="1" charset="-122"/>
            </a:endParaRPr>
          </a:p>
        </p:txBody>
      </p:sp>
      <p:sp>
        <p:nvSpPr>
          <p:cNvPr id="510991" name="Oval 6"/>
          <p:cNvSpPr>
            <a:spLocks noChangeArrowheads="1"/>
          </p:cNvSpPr>
          <p:nvPr/>
        </p:nvSpPr>
        <p:spPr bwMode="auto">
          <a:xfrm>
            <a:off x="2354263" y="3094038"/>
            <a:ext cx="395287" cy="396875"/>
          </a:xfrm>
          <a:prstGeom prst="ellipse">
            <a:avLst/>
          </a:prstGeom>
          <a:noFill/>
          <a:ln w="19050" cmpd="sng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zh-CN" sz="3000">
              <a:solidFill>
                <a:schemeClr val="tx1"/>
              </a:solidFill>
              <a:latin typeface="楷体_GB2312" pitchFamily="1" charset="-122"/>
            </a:endParaRPr>
          </a:p>
        </p:txBody>
      </p:sp>
      <p:sp>
        <p:nvSpPr>
          <p:cNvPr id="510992" name="Oval 6"/>
          <p:cNvSpPr>
            <a:spLocks noChangeArrowheads="1"/>
          </p:cNvSpPr>
          <p:nvPr/>
        </p:nvSpPr>
        <p:spPr bwMode="auto">
          <a:xfrm>
            <a:off x="2354263" y="2422525"/>
            <a:ext cx="395287" cy="395288"/>
          </a:xfrm>
          <a:prstGeom prst="ellipse">
            <a:avLst/>
          </a:prstGeom>
          <a:noFill/>
          <a:ln w="19050" cmpd="sng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zh-CN" sz="3000">
              <a:solidFill>
                <a:schemeClr val="tx1"/>
              </a:solidFill>
              <a:latin typeface="楷体_GB2312" pitchFamily="1" charset="-122"/>
            </a:endParaRPr>
          </a:p>
        </p:txBody>
      </p:sp>
      <p:sp>
        <p:nvSpPr>
          <p:cNvPr id="510993" name="Oval 6"/>
          <p:cNvSpPr>
            <a:spLocks noChangeArrowheads="1"/>
          </p:cNvSpPr>
          <p:nvPr/>
        </p:nvSpPr>
        <p:spPr bwMode="auto">
          <a:xfrm>
            <a:off x="2354263" y="3741738"/>
            <a:ext cx="395287" cy="396875"/>
          </a:xfrm>
          <a:prstGeom prst="ellipse">
            <a:avLst/>
          </a:prstGeom>
          <a:noFill/>
          <a:ln w="19050" cmpd="sng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zh-CN" sz="3000">
              <a:solidFill>
                <a:schemeClr val="tx1"/>
              </a:solidFill>
              <a:latin typeface="楷体_GB2312" pitchFamily="1" charset="-122"/>
            </a:endParaRPr>
          </a:p>
        </p:txBody>
      </p:sp>
      <p:grpSp>
        <p:nvGrpSpPr>
          <p:cNvPr id="510994" name="Group 51"/>
          <p:cNvGrpSpPr>
            <a:grpSpLocks/>
          </p:cNvGrpSpPr>
          <p:nvPr/>
        </p:nvGrpSpPr>
        <p:grpSpPr bwMode="auto">
          <a:xfrm>
            <a:off x="4648200" y="3673475"/>
            <a:ext cx="4143375" cy="2014538"/>
            <a:chOff x="0" y="0"/>
            <a:chExt cx="2610" cy="1269"/>
          </a:xfrm>
        </p:grpSpPr>
        <p:pic>
          <p:nvPicPr>
            <p:cNvPr id="510995" name="Picture 49" descr="37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63" y="136"/>
              <a:ext cx="1047" cy="1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0996" name="AutoShape 27"/>
            <p:cNvSpPr>
              <a:spLocks noChangeArrowheads="1"/>
            </p:cNvSpPr>
            <p:nvPr/>
          </p:nvSpPr>
          <p:spPr bwMode="auto">
            <a:xfrm>
              <a:off x="0" y="0"/>
              <a:ext cx="1743" cy="614"/>
            </a:xfrm>
            <a:prstGeom prst="wedgeRoundRectCallout">
              <a:avLst>
                <a:gd name="adj1" fmla="val 58824"/>
                <a:gd name="adj2" fmla="val 29477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位数不同的两个数，</a:t>
              </a:r>
              <a:endParaRPr lang="en-US" altLang="zh-CN" sz="2000">
                <a:solidFill>
                  <a:schemeClr val="tx1"/>
                </a:solidFill>
                <a:latin typeface="楷体_GB2312" pitchFamily="1" charset="-122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位数多的数就大。</a:t>
              </a:r>
              <a:endParaRPr lang="en-US" altLang="zh-CN" sz="2000">
                <a:solidFill>
                  <a:schemeClr val="tx1"/>
                </a:solidFill>
                <a:latin typeface="楷体_GB2312" pitchFamily="1" charset="-122"/>
              </a:endParaRPr>
            </a:p>
          </p:txBody>
        </p:sp>
      </p:grpSp>
      <p:grpSp>
        <p:nvGrpSpPr>
          <p:cNvPr id="510997" name="Group 58"/>
          <p:cNvGrpSpPr>
            <a:grpSpLocks/>
          </p:cNvGrpSpPr>
          <p:nvPr/>
        </p:nvGrpSpPr>
        <p:grpSpPr bwMode="auto">
          <a:xfrm>
            <a:off x="196850" y="4711700"/>
            <a:ext cx="7042150" cy="1800225"/>
            <a:chOff x="0" y="0"/>
            <a:chExt cx="4436" cy="1134"/>
          </a:xfrm>
        </p:grpSpPr>
        <p:pic>
          <p:nvPicPr>
            <p:cNvPr id="510998" name="Picture 56" descr="3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068" cy="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0999" name="AutoShape 27"/>
            <p:cNvSpPr>
              <a:spLocks noChangeArrowheads="1"/>
            </p:cNvSpPr>
            <p:nvPr/>
          </p:nvSpPr>
          <p:spPr bwMode="auto">
            <a:xfrm>
              <a:off x="1088" y="136"/>
              <a:ext cx="3348" cy="861"/>
            </a:xfrm>
            <a:prstGeom prst="wedgeRoundRectCallout">
              <a:avLst>
                <a:gd name="adj1" fmla="val -57458"/>
                <a:gd name="adj2" fmla="val -15736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位数相同的两个数，从最高位比起，最高</a:t>
              </a:r>
              <a:endParaRPr lang="en-US" altLang="zh-CN" sz="2000">
                <a:solidFill>
                  <a:schemeClr val="tx1"/>
                </a:solidFill>
                <a:latin typeface="楷体_GB2312" pitchFamily="1" charset="-122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位上的数大的那个数就大，如果最高位上</a:t>
              </a:r>
              <a:endParaRPr lang="en-US" altLang="zh-CN" sz="2000">
                <a:solidFill>
                  <a:schemeClr val="tx1"/>
                </a:solidFill>
                <a:latin typeface="楷体_GB2312" pitchFamily="1" charset="-122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的数相同，就比较下一个数位上的数。</a:t>
              </a:r>
            </a:p>
          </p:txBody>
        </p:sp>
      </p:grpSp>
      <p:grpSp>
        <p:nvGrpSpPr>
          <p:cNvPr id="511000" name="组合 4"/>
          <p:cNvGrpSpPr>
            <a:grpSpLocks/>
          </p:cNvGrpSpPr>
          <p:nvPr/>
        </p:nvGrpSpPr>
        <p:grpSpPr bwMode="auto">
          <a:xfrm>
            <a:off x="4776788" y="1052513"/>
            <a:ext cx="3756025" cy="1819275"/>
            <a:chOff x="0" y="0"/>
            <a:chExt cx="3756025" cy="1819275"/>
          </a:xfrm>
        </p:grpSpPr>
        <p:grpSp>
          <p:nvGrpSpPr>
            <p:cNvPr id="511001" name="Group 48"/>
            <p:cNvGrpSpPr>
              <a:grpSpLocks/>
            </p:cNvGrpSpPr>
            <p:nvPr/>
          </p:nvGrpSpPr>
          <p:grpSpPr bwMode="auto">
            <a:xfrm>
              <a:off x="0" y="0"/>
              <a:ext cx="3756025" cy="1819275"/>
              <a:chOff x="0" y="0"/>
              <a:chExt cx="2366" cy="1146"/>
            </a:xfrm>
          </p:grpSpPr>
          <p:sp>
            <p:nvSpPr>
              <p:cNvPr id="511002" name="AutoShape 2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635" cy="589"/>
              </a:xfrm>
              <a:prstGeom prst="wedgeRoundRectCallout">
                <a:avLst>
                  <a:gd name="adj1" fmla="val 58944"/>
                  <a:gd name="adj2" fmla="val 29796"/>
                  <a:gd name="adj3" fmla="val 16667"/>
                </a:avLst>
              </a:prstGeom>
              <a:solidFill>
                <a:srgbClr val="FFFFFF"/>
              </a:solidFill>
              <a:ln w="19050" cmpd="sng">
                <a:solidFill>
                  <a:srgbClr val="3399FF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Char char="•"/>
                  <a:defRPr sz="28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4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zh-CN" altLang="en-US" sz="2000">
                    <a:solidFill>
                      <a:schemeClr val="tx1"/>
                    </a:solidFill>
                    <a:latin typeface="楷体_GB2312" pitchFamily="1" charset="-122"/>
                  </a:rPr>
                  <a:t>在   里填</a:t>
                </a:r>
                <a:r>
                  <a:rPr lang="zh-CN" altLang="en-US" sz="2000">
                    <a:solidFill>
                      <a:schemeClr val="tx1"/>
                    </a:solidFill>
                    <a:latin typeface="宋体" pitchFamily="2" charset="-122"/>
                    <a:ea typeface="宋体" pitchFamily="2" charset="-122"/>
                  </a:rPr>
                  <a:t>“</a:t>
                </a:r>
                <a:r>
                  <a:rPr lang="zh-CN" altLang="en-US" sz="2000">
                    <a:solidFill>
                      <a:schemeClr val="tx1"/>
                    </a:solidFill>
                    <a:latin typeface="楷体_GB2312" pitchFamily="1" charset="-122"/>
                  </a:rPr>
                  <a:t>＞</a:t>
                </a:r>
                <a:r>
                  <a:rPr lang="zh-CN" altLang="en-US" sz="2000">
                    <a:solidFill>
                      <a:schemeClr val="tx1"/>
                    </a:solidFill>
                    <a:latin typeface="宋体" pitchFamily="2" charset="-122"/>
                    <a:ea typeface="宋体" pitchFamily="2" charset="-122"/>
                  </a:rPr>
                  <a:t>”</a:t>
                </a:r>
                <a:endParaRPr lang="en-US" altLang="zh-CN" sz="2000">
                  <a:solidFill>
                    <a:schemeClr val="tx1"/>
                  </a:solidFill>
                  <a:latin typeface="宋体" pitchFamily="2" charset="-122"/>
                  <a:ea typeface="宋体" pitchFamily="2" charset="-122"/>
                </a:endParaRPr>
              </a:p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zh-CN" altLang="en-US" sz="2000">
                    <a:solidFill>
                      <a:schemeClr val="tx1"/>
                    </a:solidFill>
                    <a:latin typeface="宋体" pitchFamily="2" charset="-122"/>
                    <a:ea typeface="宋体" pitchFamily="2" charset="-122"/>
                  </a:rPr>
                  <a:t>“</a:t>
                </a:r>
                <a:r>
                  <a:rPr lang="zh-CN" altLang="en-US" sz="2000">
                    <a:solidFill>
                      <a:schemeClr val="tx1"/>
                    </a:solidFill>
                    <a:latin typeface="楷体_GB2312" pitchFamily="1" charset="-122"/>
                  </a:rPr>
                  <a:t>＜</a:t>
                </a:r>
                <a:r>
                  <a:rPr lang="zh-CN" altLang="en-US" sz="2000">
                    <a:solidFill>
                      <a:schemeClr val="tx1"/>
                    </a:solidFill>
                    <a:latin typeface="宋体" pitchFamily="2" charset="-122"/>
                    <a:ea typeface="宋体" pitchFamily="2" charset="-122"/>
                  </a:rPr>
                  <a:t>”</a:t>
                </a:r>
                <a:r>
                  <a:rPr lang="zh-CN" altLang="en-US" sz="2000">
                    <a:solidFill>
                      <a:schemeClr val="tx1"/>
                    </a:solidFill>
                    <a:latin typeface="楷体_GB2312" pitchFamily="1" charset="-122"/>
                  </a:rPr>
                  <a:t>或</a:t>
                </a:r>
                <a:r>
                  <a:rPr lang="zh-CN" altLang="en-US" sz="2000">
                    <a:solidFill>
                      <a:schemeClr val="tx1"/>
                    </a:solidFill>
                    <a:latin typeface="宋体" pitchFamily="2" charset="-122"/>
                    <a:ea typeface="宋体" pitchFamily="2" charset="-122"/>
                  </a:rPr>
                  <a:t>“</a:t>
                </a:r>
                <a:r>
                  <a:rPr lang="zh-CN" altLang="en-US" sz="2000">
                    <a:solidFill>
                      <a:schemeClr val="tx1"/>
                    </a:solidFill>
                    <a:latin typeface="楷体_GB2312" pitchFamily="1" charset="-122"/>
                  </a:rPr>
                  <a:t>＝</a:t>
                </a:r>
                <a:r>
                  <a:rPr lang="zh-CN" altLang="en-US" sz="2000">
                    <a:solidFill>
                      <a:schemeClr val="tx1"/>
                    </a:solidFill>
                    <a:latin typeface="宋体" pitchFamily="2" charset="-122"/>
                    <a:ea typeface="宋体" pitchFamily="2" charset="-122"/>
                  </a:rPr>
                  <a:t>”</a:t>
                </a:r>
                <a:r>
                  <a:rPr lang="zh-CN" altLang="en-US" sz="2000">
                    <a:solidFill>
                      <a:schemeClr val="tx1"/>
                    </a:solidFill>
                    <a:latin typeface="楷体_GB2312" pitchFamily="1" charset="-122"/>
                  </a:rPr>
                  <a:t>。</a:t>
                </a:r>
              </a:p>
            </p:txBody>
          </p:sp>
          <p:pic>
            <p:nvPicPr>
              <p:cNvPr id="511003" name="Picture 46" descr="42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1232" y="12"/>
                <a:ext cx="1134" cy="11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511004" name="椭圆 3"/>
            <p:cNvSpPr>
              <a:spLocks noChangeArrowheads="1"/>
            </p:cNvSpPr>
            <p:nvPr/>
          </p:nvSpPr>
          <p:spPr bwMode="auto">
            <a:xfrm>
              <a:off x="434132" y="105916"/>
              <a:ext cx="304428" cy="304428"/>
            </a:xfrm>
            <a:prstGeom prst="ellipse">
              <a:avLst/>
            </a:prstGeom>
            <a:solidFill>
              <a:schemeClr val="bg1"/>
            </a:solidFill>
            <a:ln w="19050" cmpd="sng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>
              <a:lvl1pPr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433949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1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110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10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109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510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10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1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"/>
                            </p:stCondLst>
                            <p:childTnLst>
                              <p:par>
                                <p:cTn id="3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510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510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510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0985" grpId="0" autoUpdateAnimBg="0"/>
      <p:bldP spid="510986" grpId="0" autoUpdateAnimBg="0"/>
      <p:bldP spid="510987" grpId="0" autoUpdateAnimBg="0"/>
      <p:bldP spid="510988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002" name="Group 41"/>
          <p:cNvGrpSpPr>
            <a:grpSpLocks/>
          </p:cNvGrpSpPr>
          <p:nvPr/>
        </p:nvGrpSpPr>
        <p:grpSpPr bwMode="auto">
          <a:xfrm>
            <a:off x="3781425" y="1485900"/>
            <a:ext cx="4891088" cy="2035175"/>
            <a:chOff x="0" y="0"/>
            <a:chExt cx="3081" cy="1282"/>
          </a:xfrm>
        </p:grpSpPr>
        <p:sp>
          <p:nvSpPr>
            <p:cNvPr id="512003" name="AutoShape 27"/>
            <p:cNvSpPr>
              <a:spLocks noChangeArrowheads="1"/>
            </p:cNvSpPr>
            <p:nvPr/>
          </p:nvSpPr>
          <p:spPr bwMode="auto">
            <a:xfrm>
              <a:off x="0" y="0"/>
              <a:ext cx="2312" cy="589"/>
            </a:xfrm>
            <a:prstGeom prst="wedgeRoundRectCallout">
              <a:avLst>
                <a:gd name="adj1" fmla="val 55213"/>
                <a:gd name="adj2" fmla="val 29796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怎样把大数改写成用</a:t>
              </a:r>
              <a:r>
                <a:rPr lang="zh-CN" altLang="en-US" sz="2000">
                  <a:solidFill>
                    <a:schemeClr val="tx1"/>
                  </a:solidFill>
                  <a:latin typeface="宋体" pitchFamily="2" charset="-122"/>
                  <a:ea typeface="宋体" pitchFamily="2" charset="-122"/>
                </a:rPr>
                <a:t>“</a:t>
              </a: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万</a:t>
              </a:r>
              <a:r>
                <a:rPr lang="zh-CN" altLang="en-US" sz="2000">
                  <a:solidFill>
                    <a:schemeClr val="tx1"/>
                  </a:solidFill>
                  <a:latin typeface="宋体" pitchFamily="2" charset="-122"/>
                  <a:ea typeface="宋体" pitchFamily="2" charset="-122"/>
                </a:rPr>
                <a:t>”</a:t>
              </a:r>
              <a:endParaRPr lang="en-US" altLang="zh-CN" sz="2000">
                <a:solidFill>
                  <a:schemeClr val="tx1"/>
                </a:solidFill>
                <a:latin typeface="宋体" pitchFamily="2" charset="-122"/>
                <a:ea typeface="宋体" pitchFamily="2" charset="-122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或</a:t>
              </a:r>
              <a:r>
                <a:rPr lang="zh-CN" altLang="en-US" sz="2000">
                  <a:solidFill>
                    <a:schemeClr val="tx1"/>
                  </a:solidFill>
                  <a:latin typeface="宋体" pitchFamily="2" charset="-122"/>
                  <a:ea typeface="宋体" pitchFamily="2" charset="-122"/>
                </a:rPr>
                <a:t>“</a:t>
              </a: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亿</a:t>
              </a:r>
              <a:r>
                <a:rPr lang="zh-CN" altLang="en-US" sz="2000">
                  <a:solidFill>
                    <a:schemeClr val="tx1"/>
                  </a:solidFill>
                  <a:latin typeface="宋体" pitchFamily="2" charset="-122"/>
                  <a:ea typeface="宋体" pitchFamily="2" charset="-122"/>
                </a:rPr>
                <a:t>”</a:t>
              </a: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作单位的数？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2000">
                <a:solidFill>
                  <a:schemeClr val="tx1"/>
                </a:solidFill>
                <a:latin typeface="楷体_GB2312" pitchFamily="1" charset="-122"/>
              </a:endParaRPr>
            </a:p>
          </p:txBody>
        </p:sp>
        <p:pic>
          <p:nvPicPr>
            <p:cNvPr id="512004" name="Picture 38" descr="4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947" y="148"/>
              <a:ext cx="1134" cy="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12005" name="Group 33"/>
          <p:cNvGrpSpPr>
            <a:grpSpLocks/>
          </p:cNvGrpSpPr>
          <p:nvPr/>
        </p:nvGrpSpPr>
        <p:grpSpPr bwMode="auto">
          <a:xfrm>
            <a:off x="4191000" y="1341438"/>
            <a:ext cx="4484688" cy="2179637"/>
            <a:chOff x="0" y="0"/>
            <a:chExt cx="2825" cy="1373"/>
          </a:xfrm>
        </p:grpSpPr>
        <p:sp>
          <p:nvSpPr>
            <p:cNvPr id="512006" name="AutoShape 27"/>
            <p:cNvSpPr>
              <a:spLocks noChangeArrowheads="1"/>
            </p:cNvSpPr>
            <p:nvPr/>
          </p:nvSpPr>
          <p:spPr bwMode="auto">
            <a:xfrm>
              <a:off x="0" y="0"/>
              <a:ext cx="2064" cy="816"/>
            </a:xfrm>
            <a:prstGeom prst="wedgeRoundRectCallout">
              <a:avLst>
                <a:gd name="adj1" fmla="val 56704"/>
                <a:gd name="adj2" fmla="val 21569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你能把下面的数改写成</a:t>
              </a:r>
              <a:endParaRPr lang="en-US" altLang="zh-CN" sz="2000">
                <a:solidFill>
                  <a:schemeClr val="tx1"/>
                </a:solidFill>
                <a:latin typeface="楷体_GB2312" pitchFamily="1" charset="-122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用</a:t>
              </a:r>
              <a:r>
                <a:rPr lang="zh-CN" altLang="en-US" sz="2000">
                  <a:solidFill>
                    <a:schemeClr val="tx1"/>
                  </a:solidFill>
                  <a:latin typeface="宋体" pitchFamily="2" charset="-122"/>
                  <a:ea typeface="宋体" pitchFamily="2" charset="-122"/>
                </a:rPr>
                <a:t>“</a:t>
              </a: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万</a:t>
              </a:r>
              <a:r>
                <a:rPr lang="zh-CN" altLang="en-US" sz="2000">
                  <a:solidFill>
                    <a:schemeClr val="tx1"/>
                  </a:solidFill>
                  <a:latin typeface="宋体" pitchFamily="2" charset="-122"/>
                  <a:ea typeface="宋体" pitchFamily="2" charset="-122"/>
                </a:rPr>
                <a:t>”</a:t>
              </a: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或</a:t>
              </a:r>
              <a:r>
                <a:rPr lang="zh-CN" altLang="en-US" sz="2000">
                  <a:solidFill>
                    <a:schemeClr val="tx1"/>
                  </a:solidFill>
                  <a:latin typeface="宋体" pitchFamily="2" charset="-122"/>
                  <a:ea typeface="宋体" pitchFamily="2" charset="-122"/>
                </a:rPr>
                <a:t>“</a:t>
              </a: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亿</a:t>
              </a:r>
              <a:r>
                <a:rPr lang="zh-CN" altLang="en-US" sz="2000">
                  <a:solidFill>
                    <a:schemeClr val="tx1"/>
                  </a:solidFill>
                  <a:latin typeface="宋体" pitchFamily="2" charset="-122"/>
                  <a:ea typeface="宋体" pitchFamily="2" charset="-122"/>
                </a:rPr>
                <a:t>”</a:t>
              </a: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作单</a:t>
              </a:r>
              <a:endParaRPr lang="en-US" altLang="zh-CN" sz="2000">
                <a:solidFill>
                  <a:schemeClr val="tx1"/>
                </a:solidFill>
                <a:latin typeface="楷体_GB2312" pitchFamily="1" charset="-122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位的数吗？</a:t>
              </a:r>
            </a:p>
          </p:txBody>
        </p:sp>
        <p:pic>
          <p:nvPicPr>
            <p:cNvPr id="512007" name="Picture 31" descr="4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91" y="239"/>
              <a:ext cx="1134" cy="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1200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417513"/>
            <a:ext cx="6615113" cy="850900"/>
          </a:xfrm>
        </p:spPr>
        <p:txBody>
          <a:bodyPr/>
          <a:lstStyle/>
          <a:p>
            <a:pPr eaLnBrk="1" hangingPunct="1"/>
            <a:r>
              <a:rPr lang="zh-CN" altLang="zh-CN" sz="40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1" charset="-122"/>
              </a:rPr>
              <a:t>五、数的改写和省略</a:t>
            </a:r>
            <a:endParaRPr lang="zh-CN" altLang="zh-CN" sz="40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楷体_GB2312" pitchFamily="1" charset="-122"/>
            </a:endParaRPr>
          </a:p>
        </p:txBody>
      </p:sp>
      <p:sp>
        <p:nvSpPr>
          <p:cNvPr id="512009" name="Text Box 13"/>
          <p:cNvSpPr txBox="1">
            <a:spLocks noChangeArrowheads="1"/>
          </p:cNvSpPr>
          <p:nvPr/>
        </p:nvSpPr>
        <p:spPr bwMode="auto">
          <a:xfrm>
            <a:off x="2106613" y="2979738"/>
            <a:ext cx="25003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en-US" altLang="zh-CN">
                <a:solidFill>
                  <a:schemeClr val="tx1"/>
                </a:solidFill>
                <a:ea typeface="黑体" pitchFamily="49" charset="-122"/>
              </a:rPr>
              <a:t>38070000</a:t>
            </a:r>
          </a:p>
        </p:txBody>
      </p:sp>
      <p:sp>
        <p:nvSpPr>
          <p:cNvPr id="512010" name="Text Box 13"/>
          <p:cNvSpPr txBox="1">
            <a:spLocks noChangeArrowheads="1"/>
          </p:cNvSpPr>
          <p:nvPr/>
        </p:nvSpPr>
        <p:spPr bwMode="auto">
          <a:xfrm>
            <a:off x="1714500" y="3697288"/>
            <a:ext cx="33575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en-US" altLang="zh-CN">
                <a:solidFill>
                  <a:schemeClr val="tx1"/>
                </a:solidFill>
                <a:ea typeface="黑体" pitchFamily="49" charset="-122"/>
              </a:rPr>
              <a:t>5200000000</a:t>
            </a:r>
          </a:p>
        </p:txBody>
      </p:sp>
      <p:sp>
        <p:nvSpPr>
          <p:cNvPr id="512011" name="Text Box 13"/>
          <p:cNvSpPr txBox="1">
            <a:spLocks noChangeArrowheads="1"/>
          </p:cNvSpPr>
          <p:nvPr/>
        </p:nvSpPr>
        <p:spPr bwMode="auto">
          <a:xfrm>
            <a:off x="3705225" y="3689350"/>
            <a:ext cx="19288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/>
              <a:t>＝</a:t>
            </a:r>
            <a:r>
              <a:rPr lang="en-US" altLang="zh-CN">
                <a:solidFill>
                  <a:schemeClr val="tx1"/>
                </a:solidFill>
                <a:ea typeface="黑体" pitchFamily="49" charset="-122"/>
              </a:rPr>
              <a:t>52</a:t>
            </a:r>
            <a:r>
              <a:rPr lang="zh-CN" altLang="en-US">
                <a:solidFill>
                  <a:srgbClr val="FF0000"/>
                </a:solidFill>
              </a:rPr>
              <a:t>亿</a:t>
            </a:r>
            <a:endParaRPr lang="en-US" altLang="zh-CN">
              <a:solidFill>
                <a:srgbClr val="FF0000"/>
              </a:solidFill>
            </a:endParaRPr>
          </a:p>
        </p:txBody>
      </p:sp>
      <p:sp>
        <p:nvSpPr>
          <p:cNvPr id="512012" name="Text Box 13"/>
          <p:cNvSpPr txBox="1">
            <a:spLocks noChangeArrowheads="1"/>
          </p:cNvSpPr>
          <p:nvPr/>
        </p:nvSpPr>
        <p:spPr bwMode="auto">
          <a:xfrm>
            <a:off x="3705225" y="2973388"/>
            <a:ext cx="26431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/>
              <a:t>＝</a:t>
            </a:r>
            <a:r>
              <a:rPr lang="en-US" altLang="zh-CN">
                <a:solidFill>
                  <a:schemeClr val="tx1"/>
                </a:solidFill>
                <a:ea typeface="黑体" pitchFamily="49" charset="-122"/>
              </a:rPr>
              <a:t>3807</a:t>
            </a:r>
            <a:r>
              <a:rPr lang="zh-CN" altLang="en-US">
                <a:solidFill>
                  <a:srgbClr val="FF0000"/>
                </a:solidFill>
              </a:rPr>
              <a:t>万</a:t>
            </a:r>
            <a:endParaRPr lang="en-US" altLang="zh-CN">
              <a:solidFill>
                <a:srgbClr val="FF0000"/>
              </a:solidFill>
            </a:endParaRPr>
          </a:p>
        </p:txBody>
      </p:sp>
      <p:grpSp>
        <p:nvGrpSpPr>
          <p:cNvPr id="512013" name="Group 29"/>
          <p:cNvGrpSpPr>
            <a:grpSpLocks/>
          </p:cNvGrpSpPr>
          <p:nvPr/>
        </p:nvGrpSpPr>
        <p:grpSpPr bwMode="auto">
          <a:xfrm>
            <a:off x="698500" y="4543425"/>
            <a:ext cx="6340475" cy="1800225"/>
            <a:chOff x="0" y="0"/>
            <a:chExt cx="3994" cy="1134"/>
          </a:xfrm>
        </p:grpSpPr>
        <p:pic>
          <p:nvPicPr>
            <p:cNvPr id="512014" name="Picture 24" descr="3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068" cy="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015" name="AutoShape 27"/>
            <p:cNvSpPr>
              <a:spLocks noChangeArrowheads="1"/>
            </p:cNvSpPr>
            <p:nvPr/>
          </p:nvSpPr>
          <p:spPr bwMode="auto">
            <a:xfrm>
              <a:off x="1113" y="181"/>
              <a:ext cx="2881" cy="816"/>
            </a:xfrm>
            <a:prstGeom prst="wedgeRoundRectCallout">
              <a:avLst>
                <a:gd name="adj1" fmla="val -55569"/>
                <a:gd name="adj2" fmla="val -14463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先分级，再找到万位或亿位，去掉</a:t>
              </a:r>
              <a:endParaRPr lang="en-US" altLang="zh-CN" sz="2000">
                <a:solidFill>
                  <a:schemeClr val="tx1"/>
                </a:solidFill>
                <a:latin typeface="楷体_GB2312" pitchFamily="1" charset="-122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万位或亿位后面的</a:t>
              </a:r>
              <a:r>
                <a:rPr lang="zh-CN" altLang="en-US" sz="2000">
                  <a:solidFill>
                    <a:schemeClr val="tx1"/>
                  </a:solidFill>
                  <a:latin typeface="宋体" pitchFamily="2" charset="-122"/>
                  <a:ea typeface="宋体" pitchFamily="2" charset="-122"/>
                </a:rPr>
                <a:t>“</a:t>
              </a:r>
              <a:r>
                <a:rPr lang="en-US" altLang="zh-CN" sz="2000">
                  <a:solidFill>
                    <a:schemeClr val="tx1"/>
                  </a:solidFill>
                </a:rPr>
                <a:t>0</a:t>
              </a:r>
              <a:r>
                <a:rPr lang="zh-CN" altLang="en-US" sz="2000">
                  <a:solidFill>
                    <a:schemeClr val="tx1"/>
                  </a:solidFill>
                  <a:latin typeface="宋体" pitchFamily="2" charset="-122"/>
                  <a:ea typeface="宋体" pitchFamily="2" charset="-122"/>
                </a:rPr>
                <a:t>”</a:t>
              </a: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，再添上</a:t>
              </a:r>
              <a:endParaRPr lang="en-US" altLang="zh-CN" sz="2000">
                <a:solidFill>
                  <a:schemeClr val="tx1"/>
                </a:solidFill>
                <a:latin typeface="楷体_GB2312" pitchFamily="1" charset="-122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一个</a:t>
              </a:r>
              <a:r>
                <a:rPr lang="zh-CN" altLang="en-US" sz="2000">
                  <a:solidFill>
                    <a:schemeClr val="tx1"/>
                  </a:solidFill>
                  <a:latin typeface="宋体" pitchFamily="2" charset="-122"/>
                  <a:ea typeface="宋体" pitchFamily="2" charset="-122"/>
                </a:rPr>
                <a:t>“</a:t>
              </a: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万</a:t>
              </a:r>
              <a:r>
                <a:rPr lang="zh-CN" altLang="en-US" sz="2000">
                  <a:solidFill>
                    <a:schemeClr val="tx1"/>
                  </a:solidFill>
                  <a:latin typeface="宋体" pitchFamily="2" charset="-122"/>
                  <a:ea typeface="宋体" pitchFamily="2" charset="-122"/>
                </a:rPr>
                <a:t>”</a:t>
              </a: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字或</a:t>
              </a:r>
              <a:r>
                <a:rPr lang="zh-CN" altLang="en-US" sz="2000">
                  <a:solidFill>
                    <a:schemeClr val="tx1"/>
                  </a:solidFill>
                  <a:latin typeface="宋体" pitchFamily="2" charset="-122"/>
                  <a:ea typeface="宋体" pitchFamily="2" charset="-122"/>
                </a:rPr>
                <a:t>“</a:t>
              </a: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亿</a:t>
              </a:r>
              <a:r>
                <a:rPr lang="zh-CN" altLang="en-US" sz="2000">
                  <a:solidFill>
                    <a:schemeClr val="tx1"/>
                  </a:solidFill>
                  <a:latin typeface="宋体" pitchFamily="2" charset="-122"/>
                  <a:ea typeface="宋体" pitchFamily="2" charset="-122"/>
                </a:rPr>
                <a:t>”</a:t>
              </a: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字。</a:t>
              </a:r>
            </a:p>
          </p:txBody>
        </p:sp>
      </p:grpSp>
      <p:sp>
        <p:nvSpPr>
          <p:cNvPr id="512016" name="Rectangle 16"/>
          <p:cNvSpPr>
            <a:spLocks noChangeArrowheads="1"/>
          </p:cNvSpPr>
          <p:nvPr/>
        </p:nvSpPr>
        <p:spPr bwMode="auto">
          <a:xfrm>
            <a:off x="539750" y="4216400"/>
            <a:ext cx="666750" cy="12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en-US" altLang="zh-CN"/>
          </a:p>
        </p:txBody>
      </p:sp>
      <p:sp>
        <p:nvSpPr>
          <p:cNvPr id="512017" name="Rectangle 17"/>
          <p:cNvSpPr>
            <a:spLocks noChangeArrowheads="1"/>
          </p:cNvSpPr>
          <p:nvPr/>
        </p:nvSpPr>
        <p:spPr bwMode="auto">
          <a:xfrm>
            <a:off x="755650" y="4432300"/>
            <a:ext cx="666750" cy="12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84047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12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12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12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5120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12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11" grpId="0" autoUpdateAnimBg="0"/>
      <p:bldP spid="512012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3026" name="Group 25"/>
          <p:cNvGrpSpPr>
            <a:grpSpLocks/>
          </p:cNvGrpSpPr>
          <p:nvPr/>
        </p:nvGrpSpPr>
        <p:grpSpPr bwMode="auto">
          <a:xfrm>
            <a:off x="4211638" y="1412875"/>
            <a:ext cx="4238625" cy="1800225"/>
            <a:chOff x="0" y="0"/>
            <a:chExt cx="2670" cy="1134"/>
          </a:xfrm>
        </p:grpSpPr>
        <p:pic>
          <p:nvPicPr>
            <p:cNvPr id="513027" name="Picture 23" descr="4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536" y="0"/>
              <a:ext cx="1134" cy="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028" name="AutoShape 27"/>
            <p:cNvSpPr>
              <a:spLocks noChangeArrowheads="1"/>
            </p:cNvSpPr>
            <p:nvPr/>
          </p:nvSpPr>
          <p:spPr bwMode="auto">
            <a:xfrm>
              <a:off x="0" y="136"/>
              <a:ext cx="1905" cy="363"/>
            </a:xfrm>
            <a:prstGeom prst="wedgeRoundRectCallout">
              <a:avLst>
                <a:gd name="adj1" fmla="val 55722"/>
                <a:gd name="adj2" fmla="val 32370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怎样求大数的近似数？</a:t>
              </a:r>
              <a:endParaRPr lang="en-US" altLang="zh-CN" sz="2000">
                <a:solidFill>
                  <a:schemeClr val="tx1"/>
                </a:solidFill>
                <a:latin typeface="楷体_GB2312" pitchFamily="1" charset="-122"/>
              </a:endParaRPr>
            </a:p>
          </p:txBody>
        </p:sp>
      </p:grpSp>
      <p:grpSp>
        <p:nvGrpSpPr>
          <p:cNvPr id="513029" name="Group 29"/>
          <p:cNvGrpSpPr>
            <a:grpSpLocks/>
          </p:cNvGrpSpPr>
          <p:nvPr/>
        </p:nvGrpSpPr>
        <p:grpSpPr bwMode="auto">
          <a:xfrm>
            <a:off x="3028950" y="1393825"/>
            <a:ext cx="5430838" cy="1819275"/>
            <a:chOff x="0" y="0"/>
            <a:chExt cx="3421" cy="1146"/>
          </a:xfrm>
        </p:grpSpPr>
        <p:sp>
          <p:nvSpPr>
            <p:cNvPr id="513030" name="AutoShape 27"/>
            <p:cNvSpPr>
              <a:spLocks noChangeArrowheads="1"/>
            </p:cNvSpPr>
            <p:nvPr/>
          </p:nvSpPr>
          <p:spPr bwMode="auto">
            <a:xfrm>
              <a:off x="0" y="0"/>
              <a:ext cx="2675" cy="589"/>
            </a:xfrm>
            <a:prstGeom prst="wedgeRoundRectCallout">
              <a:avLst>
                <a:gd name="adj1" fmla="val 54731"/>
                <a:gd name="adj2" fmla="val 29796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省略下面各数万位或亿位后面的</a:t>
              </a:r>
              <a:endParaRPr lang="en-US" altLang="zh-CN" sz="2000">
                <a:solidFill>
                  <a:schemeClr val="tx1"/>
                </a:solidFill>
                <a:latin typeface="楷体_GB2312" pitchFamily="1" charset="-122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尾数，求出它们的近似数。</a:t>
              </a:r>
            </a:p>
          </p:txBody>
        </p:sp>
        <p:pic>
          <p:nvPicPr>
            <p:cNvPr id="513031" name="Picture 27" descr="4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2287" y="12"/>
              <a:ext cx="1134" cy="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1303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417513"/>
            <a:ext cx="6615113" cy="850900"/>
          </a:xfrm>
        </p:spPr>
        <p:txBody>
          <a:bodyPr/>
          <a:lstStyle/>
          <a:p>
            <a:pPr eaLnBrk="1" hangingPunct="1"/>
            <a:r>
              <a:rPr lang="zh-CN" altLang="zh-CN" sz="40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1" charset="-122"/>
              </a:rPr>
              <a:t>五、数的改写和省略</a:t>
            </a:r>
            <a:endParaRPr lang="zh-CN" altLang="zh-CN" sz="40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楷体_GB2312" pitchFamily="1" charset="-122"/>
            </a:endParaRPr>
          </a:p>
        </p:txBody>
      </p:sp>
      <p:sp>
        <p:nvSpPr>
          <p:cNvPr id="513033" name="Text Box 13"/>
          <p:cNvSpPr txBox="1">
            <a:spLocks noChangeArrowheads="1"/>
          </p:cNvSpPr>
          <p:nvPr/>
        </p:nvSpPr>
        <p:spPr bwMode="auto">
          <a:xfrm>
            <a:off x="2116138" y="2857500"/>
            <a:ext cx="2500312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en-US" altLang="zh-CN" sz="3000">
                <a:solidFill>
                  <a:schemeClr val="tx1"/>
                </a:solidFill>
                <a:ea typeface="黑体" pitchFamily="49" charset="-122"/>
              </a:rPr>
              <a:t>4097000</a:t>
            </a:r>
          </a:p>
        </p:txBody>
      </p:sp>
      <p:sp>
        <p:nvSpPr>
          <p:cNvPr id="513034" name="Text Box 13"/>
          <p:cNvSpPr txBox="1">
            <a:spLocks noChangeArrowheads="1"/>
          </p:cNvSpPr>
          <p:nvPr/>
        </p:nvSpPr>
        <p:spPr bwMode="auto">
          <a:xfrm>
            <a:off x="1258888" y="3579813"/>
            <a:ext cx="3357562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en-US" altLang="zh-CN" sz="3000">
                <a:solidFill>
                  <a:schemeClr val="tx1"/>
                </a:solidFill>
                <a:ea typeface="黑体" pitchFamily="49" charset="-122"/>
              </a:rPr>
              <a:t>60234000000</a:t>
            </a:r>
          </a:p>
        </p:txBody>
      </p:sp>
      <p:sp>
        <p:nvSpPr>
          <p:cNvPr id="513035" name="Text Box 13"/>
          <p:cNvSpPr txBox="1">
            <a:spLocks noChangeArrowheads="1"/>
          </p:cNvSpPr>
          <p:nvPr/>
        </p:nvSpPr>
        <p:spPr bwMode="auto">
          <a:xfrm>
            <a:off x="4416425" y="3579813"/>
            <a:ext cx="25336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sz="3000">
                <a:latin typeface="楷体_GB2312" pitchFamily="1" charset="-122"/>
              </a:rPr>
              <a:t>≈</a:t>
            </a:r>
            <a:r>
              <a:rPr lang="en-US" altLang="zh-CN" sz="3000">
                <a:solidFill>
                  <a:schemeClr val="tx1"/>
                </a:solidFill>
                <a:ea typeface="黑体" pitchFamily="49" charset="-122"/>
              </a:rPr>
              <a:t>602</a:t>
            </a:r>
            <a:r>
              <a:rPr lang="zh-CN" altLang="en-US" sz="3000">
                <a:solidFill>
                  <a:srgbClr val="FF0000"/>
                </a:solidFill>
              </a:rPr>
              <a:t>亿</a:t>
            </a:r>
            <a:endParaRPr lang="en-US" altLang="zh-CN" sz="3000">
              <a:solidFill>
                <a:srgbClr val="FF0000"/>
              </a:solidFill>
            </a:endParaRPr>
          </a:p>
        </p:txBody>
      </p:sp>
      <p:sp>
        <p:nvSpPr>
          <p:cNvPr id="513036" name="Text Box 13"/>
          <p:cNvSpPr txBox="1">
            <a:spLocks noChangeArrowheads="1"/>
          </p:cNvSpPr>
          <p:nvPr/>
        </p:nvSpPr>
        <p:spPr bwMode="auto">
          <a:xfrm>
            <a:off x="4416425" y="2857500"/>
            <a:ext cx="2643188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sz="3000">
                <a:latin typeface="楷体_GB2312" pitchFamily="1" charset="-122"/>
              </a:rPr>
              <a:t>≈</a:t>
            </a:r>
            <a:r>
              <a:rPr lang="en-US" altLang="zh-CN" sz="3000">
                <a:solidFill>
                  <a:schemeClr val="tx1"/>
                </a:solidFill>
                <a:ea typeface="黑体" pitchFamily="49" charset="-122"/>
              </a:rPr>
              <a:t>410</a:t>
            </a:r>
            <a:r>
              <a:rPr lang="zh-CN" altLang="en-US" sz="3000">
                <a:solidFill>
                  <a:srgbClr val="FF0000"/>
                </a:solidFill>
              </a:rPr>
              <a:t>万</a:t>
            </a:r>
            <a:endParaRPr lang="en-US" altLang="zh-CN" sz="3000">
              <a:solidFill>
                <a:srgbClr val="FF0000"/>
              </a:solidFill>
            </a:endParaRPr>
          </a:p>
        </p:txBody>
      </p:sp>
      <p:grpSp>
        <p:nvGrpSpPr>
          <p:cNvPr id="513037" name="Group 33"/>
          <p:cNvGrpSpPr>
            <a:grpSpLocks/>
          </p:cNvGrpSpPr>
          <p:nvPr/>
        </p:nvGrpSpPr>
        <p:grpSpPr bwMode="auto">
          <a:xfrm>
            <a:off x="579438" y="4364038"/>
            <a:ext cx="7840662" cy="1800225"/>
            <a:chOff x="0" y="0"/>
            <a:chExt cx="4939" cy="1134"/>
          </a:xfrm>
        </p:grpSpPr>
        <p:pic>
          <p:nvPicPr>
            <p:cNvPr id="513038" name="Picture 31" descr="3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068" cy="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039" name="AutoShape 27"/>
            <p:cNvSpPr>
              <a:spLocks noChangeArrowheads="1"/>
            </p:cNvSpPr>
            <p:nvPr/>
          </p:nvSpPr>
          <p:spPr bwMode="auto">
            <a:xfrm>
              <a:off x="1113" y="181"/>
              <a:ext cx="3826" cy="816"/>
            </a:xfrm>
            <a:prstGeom prst="wedgeRoundRectCallout">
              <a:avLst>
                <a:gd name="adj1" fmla="val -54958"/>
                <a:gd name="adj2" fmla="val -14463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先分级，再找到万位或亿位，用</a:t>
              </a:r>
              <a:r>
                <a:rPr lang="zh-CN" altLang="en-US" sz="2000">
                  <a:solidFill>
                    <a:schemeClr val="tx1"/>
                  </a:solidFill>
                  <a:latin typeface="宋体" pitchFamily="2" charset="-122"/>
                  <a:ea typeface="宋体" pitchFamily="2" charset="-122"/>
                </a:rPr>
                <a:t>“</a:t>
              </a: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四舍五入</a:t>
              </a:r>
              <a:r>
                <a:rPr lang="zh-CN" altLang="en-US" sz="2000">
                  <a:solidFill>
                    <a:schemeClr val="tx1"/>
                  </a:solidFill>
                  <a:latin typeface="宋体" pitchFamily="2" charset="-122"/>
                  <a:ea typeface="宋体" pitchFamily="2" charset="-122"/>
                </a:rPr>
                <a:t>”</a:t>
              </a: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法</a:t>
              </a:r>
              <a:endParaRPr lang="en-US" altLang="zh-CN" sz="2000">
                <a:solidFill>
                  <a:schemeClr val="tx1"/>
                </a:solidFill>
                <a:latin typeface="楷体_GB2312" pitchFamily="1" charset="-122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去掉万位或亿位后面的尾数，再添上一个</a:t>
              </a:r>
              <a:r>
                <a:rPr lang="zh-CN" altLang="en-US" sz="2000">
                  <a:solidFill>
                    <a:schemeClr val="tx1"/>
                  </a:solidFill>
                  <a:latin typeface="宋体" pitchFamily="2" charset="-122"/>
                  <a:ea typeface="宋体" pitchFamily="2" charset="-122"/>
                </a:rPr>
                <a:t>“</a:t>
              </a: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万</a:t>
              </a:r>
              <a:r>
                <a:rPr lang="zh-CN" altLang="en-US" sz="2000">
                  <a:solidFill>
                    <a:schemeClr val="tx1"/>
                  </a:solidFill>
                  <a:latin typeface="宋体" pitchFamily="2" charset="-122"/>
                  <a:ea typeface="宋体" pitchFamily="2" charset="-122"/>
                </a:rPr>
                <a:t>”</a:t>
              </a:r>
              <a:endParaRPr lang="en-US" altLang="zh-CN" sz="2000">
                <a:solidFill>
                  <a:schemeClr val="tx1"/>
                </a:solidFill>
                <a:latin typeface="宋体" pitchFamily="2" charset="-122"/>
                <a:ea typeface="宋体" pitchFamily="2" charset="-122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字或</a:t>
              </a:r>
              <a:r>
                <a:rPr lang="zh-CN" altLang="en-US" sz="2000">
                  <a:solidFill>
                    <a:schemeClr val="tx1"/>
                  </a:solidFill>
                  <a:latin typeface="宋体" pitchFamily="2" charset="-122"/>
                  <a:ea typeface="宋体" pitchFamily="2" charset="-122"/>
                </a:rPr>
                <a:t>“</a:t>
              </a: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亿</a:t>
              </a:r>
              <a:r>
                <a:rPr lang="zh-CN" altLang="en-US" sz="2000">
                  <a:solidFill>
                    <a:schemeClr val="tx1"/>
                  </a:solidFill>
                  <a:latin typeface="宋体" pitchFamily="2" charset="-122"/>
                  <a:ea typeface="宋体" pitchFamily="2" charset="-122"/>
                </a:rPr>
                <a:t>”</a:t>
              </a: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字。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76602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13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13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13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513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13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035" grpId="0" autoUpdateAnimBg="0"/>
      <p:bldP spid="513036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050" name="Text Box 13"/>
          <p:cNvSpPr txBox="1">
            <a:spLocks noChangeArrowheads="1"/>
          </p:cNvSpPr>
          <p:nvPr/>
        </p:nvSpPr>
        <p:spPr bwMode="auto">
          <a:xfrm>
            <a:off x="519113" y="1519238"/>
            <a:ext cx="8167687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>
                <a:solidFill>
                  <a:schemeClr val="tx1"/>
                </a:solidFill>
              </a:rPr>
              <a:t>1. </a:t>
            </a:r>
          </a:p>
        </p:txBody>
      </p:sp>
      <p:sp>
        <p:nvSpPr>
          <p:cNvPr id="51405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417513"/>
            <a:ext cx="4149725" cy="850900"/>
          </a:xfrm>
        </p:spPr>
        <p:txBody>
          <a:bodyPr/>
          <a:lstStyle/>
          <a:p>
            <a:pPr eaLnBrk="1" hangingPunct="1"/>
            <a:r>
              <a:rPr lang="zh-CN" altLang="zh-CN" sz="40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1" charset="-122"/>
              </a:rPr>
              <a:t>六、知识运用</a:t>
            </a:r>
            <a:endParaRPr lang="zh-CN" altLang="zh-CN" sz="40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楷体_GB2312" pitchFamily="1" charset="-122"/>
            </a:endParaRPr>
          </a:p>
        </p:txBody>
      </p:sp>
      <p:sp>
        <p:nvSpPr>
          <p:cNvPr id="514052" name="Line 17"/>
          <p:cNvSpPr>
            <a:spLocks noChangeShapeType="1"/>
          </p:cNvSpPr>
          <p:nvPr/>
        </p:nvSpPr>
        <p:spPr bwMode="auto">
          <a:xfrm>
            <a:off x="1692275" y="3559175"/>
            <a:ext cx="5832475" cy="1281113"/>
          </a:xfrm>
          <a:prstGeom prst="line">
            <a:avLst/>
          </a:prstGeom>
          <a:noFill/>
          <a:ln w="28575" cmpd="sng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4053" name="Line 17"/>
          <p:cNvSpPr>
            <a:spLocks noChangeShapeType="1"/>
          </p:cNvSpPr>
          <p:nvPr/>
        </p:nvSpPr>
        <p:spPr bwMode="auto">
          <a:xfrm flipH="1">
            <a:off x="1785938" y="3559175"/>
            <a:ext cx="2881312" cy="1281113"/>
          </a:xfrm>
          <a:prstGeom prst="line">
            <a:avLst/>
          </a:prstGeom>
          <a:noFill/>
          <a:ln w="28575" cmpd="sng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4054" name="Line 17"/>
          <p:cNvSpPr>
            <a:spLocks noChangeShapeType="1"/>
          </p:cNvSpPr>
          <p:nvPr/>
        </p:nvSpPr>
        <p:spPr bwMode="auto">
          <a:xfrm flipH="1">
            <a:off x="4602163" y="3559175"/>
            <a:ext cx="2736850" cy="1281113"/>
          </a:xfrm>
          <a:prstGeom prst="line">
            <a:avLst/>
          </a:prstGeom>
          <a:noFill/>
          <a:ln w="28575" cmpd="sng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grpSp>
        <p:nvGrpSpPr>
          <p:cNvPr id="514055" name="Group 22"/>
          <p:cNvGrpSpPr>
            <a:grpSpLocks/>
          </p:cNvGrpSpPr>
          <p:nvPr/>
        </p:nvGrpSpPr>
        <p:grpSpPr bwMode="auto">
          <a:xfrm>
            <a:off x="4667250" y="619125"/>
            <a:ext cx="3638550" cy="1800225"/>
            <a:chOff x="0" y="0"/>
            <a:chExt cx="2292" cy="1134"/>
          </a:xfrm>
        </p:grpSpPr>
        <p:pic>
          <p:nvPicPr>
            <p:cNvPr id="514056" name="Picture 20" descr="4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158" y="0"/>
              <a:ext cx="1134" cy="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4057" name="AutoShape 27"/>
            <p:cNvSpPr>
              <a:spLocks noChangeArrowheads="1"/>
            </p:cNvSpPr>
            <p:nvPr/>
          </p:nvSpPr>
          <p:spPr bwMode="auto">
            <a:xfrm>
              <a:off x="0" y="136"/>
              <a:ext cx="1482" cy="363"/>
            </a:xfrm>
            <a:prstGeom prst="wedgeRoundRectCallout">
              <a:avLst>
                <a:gd name="adj1" fmla="val 58083"/>
                <a:gd name="adj2" fmla="val 48069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zh-CN" sz="2000">
                  <a:solidFill>
                    <a:schemeClr val="tx1"/>
                  </a:solidFill>
                  <a:latin typeface="楷体_GB2312" pitchFamily="1" charset="-122"/>
                </a:rPr>
                <a:t>你能连一连吗？</a:t>
              </a:r>
            </a:p>
          </p:txBody>
        </p:sp>
      </p:grpSp>
      <p:sp>
        <p:nvSpPr>
          <p:cNvPr id="514058" name="Text Box 13"/>
          <p:cNvSpPr txBox="1">
            <a:spLocks noChangeArrowheads="1"/>
          </p:cNvSpPr>
          <p:nvPr/>
        </p:nvSpPr>
        <p:spPr bwMode="auto">
          <a:xfrm>
            <a:off x="500063" y="2625725"/>
            <a:ext cx="2624137" cy="933450"/>
          </a:xfrm>
          <a:prstGeom prst="rect">
            <a:avLst/>
          </a:prstGeom>
          <a:solidFill>
            <a:srgbClr val="CCECFF"/>
          </a:solidFill>
          <a:ln w="19050" cmpd="sng">
            <a:solidFill>
              <a:srgbClr val="00B0F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400">
                <a:solidFill>
                  <a:schemeClr val="tx1"/>
                </a:solidFill>
              </a:rPr>
              <a:t>7</a:t>
            </a:r>
            <a:r>
              <a:rPr lang="zh-CN" altLang="en-US" sz="2400">
                <a:solidFill>
                  <a:schemeClr val="tx1"/>
                </a:solidFill>
              </a:rPr>
              <a:t>个亿、</a:t>
            </a:r>
            <a:r>
              <a:rPr lang="en-US" altLang="zh-CN" sz="2400">
                <a:solidFill>
                  <a:schemeClr val="tx1"/>
                </a:solidFill>
              </a:rPr>
              <a:t>9</a:t>
            </a:r>
            <a:r>
              <a:rPr lang="zh-CN" altLang="en-US" sz="2400">
                <a:solidFill>
                  <a:schemeClr val="tx1"/>
                </a:solidFill>
              </a:rPr>
              <a:t>个千万</a:t>
            </a:r>
            <a:endParaRPr lang="en-US" altLang="zh-CN" sz="2400">
              <a:solidFill>
                <a:schemeClr val="tx1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400">
                <a:solidFill>
                  <a:schemeClr val="tx1"/>
                </a:solidFill>
              </a:rPr>
              <a:t>和</a:t>
            </a:r>
            <a:r>
              <a:rPr lang="en-US" altLang="zh-CN" sz="2400">
                <a:solidFill>
                  <a:schemeClr val="tx1"/>
                </a:solidFill>
              </a:rPr>
              <a:t>4</a:t>
            </a:r>
            <a:r>
              <a:rPr lang="zh-CN" altLang="en-US" sz="2400">
                <a:solidFill>
                  <a:schemeClr val="tx1"/>
                </a:solidFill>
              </a:rPr>
              <a:t>个千</a:t>
            </a:r>
            <a:endParaRPr lang="en-US" altLang="zh-CN" sz="2400">
              <a:solidFill>
                <a:schemeClr val="tx1"/>
              </a:solidFill>
            </a:endParaRPr>
          </a:p>
        </p:txBody>
      </p:sp>
      <p:sp>
        <p:nvSpPr>
          <p:cNvPr id="514059" name="Text Box 13"/>
          <p:cNvSpPr txBox="1">
            <a:spLocks noChangeArrowheads="1"/>
          </p:cNvSpPr>
          <p:nvPr/>
        </p:nvSpPr>
        <p:spPr bwMode="auto">
          <a:xfrm>
            <a:off x="3421063" y="2625725"/>
            <a:ext cx="2300287" cy="933450"/>
          </a:xfrm>
          <a:prstGeom prst="rect">
            <a:avLst/>
          </a:prstGeom>
          <a:solidFill>
            <a:srgbClr val="CCECFF"/>
          </a:solidFill>
          <a:ln w="19050" cmpd="sng">
            <a:solidFill>
              <a:srgbClr val="00B0F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400">
                <a:solidFill>
                  <a:schemeClr val="tx1"/>
                </a:solidFill>
              </a:rPr>
              <a:t>7</a:t>
            </a:r>
            <a:r>
              <a:rPr lang="zh-CN" altLang="en-US" sz="2400">
                <a:solidFill>
                  <a:schemeClr val="tx1"/>
                </a:solidFill>
              </a:rPr>
              <a:t>个亿、</a:t>
            </a:r>
            <a:r>
              <a:rPr lang="en-US" altLang="zh-CN" sz="2400">
                <a:solidFill>
                  <a:schemeClr val="tx1"/>
                </a:solidFill>
              </a:rPr>
              <a:t>9</a:t>
            </a:r>
            <a:r>
              <a:rPr lang="zh-CN" altLang="en-US" sz="2400">
                <a:solidFill>
                  <a:schemeClr val="tx1"/>
                </a:solidFill>
              </a:rPr>
              <a:t>个万</a:t>
            </a:r>
            <a:endParaRPr lang="en-US" altLang="zh-CN" sz="2400">
              <a:solidFill>
                <a:schemeClr val="tx1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400">
                <a:solidFill>
                  <a:schemeClr val="tx1"/>
                </a:solidFill>
              </a:rPr>
              <a:t>和</a:t>
            </a:r>
            <a:r>
              <a:rPr lang="en-US" altLang="zh-CN" sz="2400">
                <a:solidFill>
                  <a:schemeClr val="tx1"/>
                </a:solidFill>
              </a:rPr>
              <a:t>4</a:t>
            </a:r>
            <a:r>
              <a:rPr lang="zh-CN" altLang="en-US" sz="2400">
                <a:solidFill>
                  <a:schemeClr val="tx1"/>
                </a:solidFill>
              </a:rPr>
              <a:t>个百</a:t>
            </a:r>
            <a:endParaRPr lang="en-US" altLang="zh-CN" sz="2400">
              <a:solidFill>
                <a:schemeClr val="tx1"/>
              </a:solidFill>
            </a:endParaRPr>
          </a:p>
        </p:txBody>
      </p:sp>
      <p:sp>
        <p:nvSpPr>
          <p:cNvPr id="514060" name="Text Box 13"/>
          <p:cNvSpPr txBox="1">
            <a:spLocks noChangeArrowheads="1"/>
          </p:cNvSpPr>
          <p:nvPr/>
        </p:nvSpPr>
        <p:spPr bwMode="auto">
          <a:xfrm>
            <a:off x="6019800" y="2625725"/>
            <a:ext cx="2638425" cy="933450"/>
          </a:xfrm>
          <a:prstGeom prst="rect">
            <a:avLst/>
          </a:prstGeom>
          <a:solidFill>
            <a:srgbClr val="CCECFF"/>
          </a:solidFill>
          <a:ln w="19050" cmpd="sng">
            <a:solidFill>
              <a:srgbClr val="00B0F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400">
                <a:solidFill>
                  <a:schemeClr val="tx1"/>
                </a:solidFill>
              </a:rPr>
              <a:t>7</a:t>
            </a:r>
            <a:r>
              <a:rPr lang="zh-CN" altLang="en-US" sz="2400">
                <a:solidFill>
                  <a:schemeClr val="tx1"/>
                </a:solidFill>
              </a:rPr>
              <a:t>个亿、</a:t>
            </a:r>
            <a:r>
              <a:rPr lang="en-US" altLang="zh-CN" sz="2400">
                <a:solidFill>
                  <a:schemeClr val="tx1"/>
                </a:solidFill>
              </a:rPr>
              <a:t>9</a:t>
            </a:r>
            <a:r>
              <a:rPr lang="zh-CN" altLang="en-US" sz="2400">
                <a:solidFill>
                  <a:schemeClr val="tx1"/>
                </a:solidFill>
              </a:rPr>
              <a:t>个十万</a:t>
            </a:r>
            <a:endParaRPr lang="en-US" altLang="zh-CN" sz="2400">
              <a:solidFill>
                <a:schemeClr val="tx1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400">
                <a:solidFill>
                  <a:schemeClr val="tx1"/>
                </a:solidFill>
              </a:rPr>
              <a:t>和</a:t>
            </a:r>
            <a:r>
              <a:rPr lang="en-US" altLang="zh-CN" sz="2400">
                <a:solidFill>
                  <a:schemeClr val="tx1"/>
                </a:solidFill>
              </a:rPr>
              <a:t>4</a:t>
            </a:r>
            <a:r>
              <a:rPr lang="zh-CN" altLang="en-US" sz="2400">
                <a:solidFill>
                  <a:schemeClr val="tx1"/>
                </a:solidFill>
              </a:rPr>
              <a:t>个十</a:t>
            </a:r>
            <a:endParaRPr lang="en-US" altLang="zh-CN" sz="2400">
              <a:solidFill>
                <a:schemeClr val="tx1"/>
              </a:solidFill>
            </a:endParaRPr>
          </a:p>
        </p:txBody>
      </p:sp>
      <p:sp>
        <p:nvSpPr>
          <p:cNvPr id="514061" name="Text Box 13"/>
          <p:cNvSpPr txBox="1">
            <a:spLocks noChangeArrowheads="1"/>
          </p:cNvSpPr>
          <p:nvPr/>
        </p:nvSpPr>
        <p:spPr bwMode="auto">
          <a:xfrm>
            <a:off x="676275" y="4840288"/>
            <a:ext cx="2271713" cy="460375"/>
          </a:xfrm>
          <a:prstGeom prst="rect">
            <a:avLst/>
          </a:prstGeom>
          <a:solidFill>
            <a:srgbClr val="CCECFF"/>
          </a:solidFill>
          <a:ln w="19050" cmpd="sng">
            <a:solidFill>
              <a:srgbClr val="00B0F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en-US" altLang="zh-CN" sz="2400">
                <a:solidFill>
                  <a:schemeClr val="tx1"/>
                </a:solidFill>
                <a:ea typeface="黑体" pitchFamily="49" charset="-122"/>
              </a:rPr>
              <a:t>700090400</a:t>
            </a:r>
          </a:p>
        </p:txBody>
      </p:sp>
      <p:sp>
        <p:nvSpPr>
          <p:cNvPr id="514062" name="Text Box 13"/>
          <p:cNvSpPr txBox="1">
            <a:spLocks noChangeArrowheads="1"/>
          </p:cNvSpPr>
          <p:nvPr/>
        </p:nvSpPr>
        <p:spPr bwMode="auto">
          <a:xfrm>
            <a:off x="3460750" y="4840288"/>
            <a:ext cx="2222500" cy="460375"/>
          </a:xfrm>
          <a:prstGeom prst="rect">
            <a:avLst/>
          </a:prstGeom>
          <a:solidFill>
            <a:srgbClr val="CCECFF"/>
          </a:solidFill>
          <a:ln w="19050" cmpd="sng">
            <a:solidFill>
              <a:srgbClr val="00B0F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en-US" altLang="zh-CN" sz="2400">
                <a:solidFill>
                  <a:schemeClr val="tx1"/>
                </a:solidFill>
                <a:ea typeface="黑体" pitchFamily="49" charset="-122"/>
              </a:rPr>
              <a:t>700900040</a:t>
            </a:r>
          </a:p>
        </p:txBody>
      </p:sp>
      <p:sp>
        <p:nvSpPr>
          <p:cNvPr id="514063" name="Text Box 13"/>
          <p:cNvSpPr txBox="1">
            <a:spLocks noChangeArrowheads="1"/>
          </p:cNvSpPr>
          <p:nvPr/>
        </p:nvSpPr>
        <p:spPr bwMode="auto">
          <a:xfrm>
            <a:off x="6180138" y="4840288"/>
            <a:ext cx="2316162" cy="460375"/>
          </a:xfrm>
          <a:prstGeom prst="rect">
            <a:avLst/>
          </a:prstGeom>
          <a:solidFill>
            <a:srgbClr val="CCECFF"/>
          </a:solidFill>
          <a:ln w="19050" cmpd="sng">
            <a:solidFill>
              <a:srgbClr val="00B0F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en-US" altLang="zh-CN" sz="2400">
                <a:solidFill>
                  <a:schemeClr val="tx1"/>
                </a:solidFill>
                <a:ea typeface="黑体" pitchFamily="49" charset="-122"/>
              </a:rPr>
              <a:t>790004000</a:t>
            </a:r>
          </a:p>
        </p:txBody>
      </p:sp>
    </p:spTree>
    <p:extLst>
      <p:ext uri="{BB962C8B-B14F-4D97-AF65-F5344CB8AC3E}">
        <p14:creationId xmlns:p14="http://schemas.microsoft.com/office/powerpoint/2010/main" val="588014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14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14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14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514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4052" grpId="0" animBg="1"/>
      <p:bldP spid="514053" grpId="0" animBg="1"/>
      <p:bldP spid="514054" grpId="0" animBg="1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2414</Words>
  <Application>Microsoft Office PowerPoint</Application>
  <PresentationFormat>全屏显示(4:3)</PresentationFormat>
  <Paragraphs>353</Paragraphs>
  <Slides>24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25" baseType="lpstr">
      <vt:lpstr>Office 主题​​</vt:lpstr>
      <vt:lpstr>总复习</vt:lpstr>
      <vt:lpstr>一、数级、数位和计数单位</vt:lpstr>
      <vt:lpstr>二、十进制计数法</vt:lpstr>
      <vt:lpstr>三、数的读写及组成</vt:lpstr>
      <vt:lpstr>三、数的读写及组成</vt:lpstr>
      <vt:lpstr>四、大数比大小</vt:lpstr>
      <vt:lpstr>五、数的改写和省略</vt:lpstr>
      <vt:lpstr>五、数的改写和省略</vt:lpstr>
      <vt:lpstr>六、知识运用</vt:lpstr>
      <vt:lpstr>六、知识运用</vt:lpstr>
      <vt:lpstr>PowerPoint 演示文稿</vt:lpstr>
      <vt:lpstr>PowerPoint 演示文稿</vt:lpstr>
      <vt:lpstr>一、公顷和平方千米</vt:lpstr>
      <vt:lpstr>一、公顷和平方千米</vt:lpstr>
      <vt:lpstr>二、角的度量</vt:lpstr>
      <vt:lpstr>二、角的度量</vt:lpstr>
      <vt:lpstr>二、角的度量</vt:lpstr>
      <vt:lpstr>三、平行四边形和梯形</vt:lpstr>
      <vt:lpstr>三、平行四边形和梯形</vt:lpstr>
      <vt:lpstr>三、平行四边形和梯形</vt:lpstr>
      <vt:lpstr>三、平行四边形和梯形</vt:lpstr>
      <vt:lpstr>四、知识运用</vt:lpstr>
      <vt:lpstr>四、知识运用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总复习</dc:title>
  <dc:creator>xb21cn</dc:creator>
  <cp:lastModifiedBy>xb21cn</cp:lastModifiedBy>
  <cp:revision>1</cp:revision>
  <dcterms:created xsi:type="dcterms:W3CDTF">2018-09-06T03:33:20Z</dcterms:created>
  <dcterms:modified xsi:type="dcterms:W3CDTF">2018-09-06T03:34:14Z</dcterms:modified>
</cp:coreProperties>
</file>